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4" r:id="rId20"/>
    <p:sldId id="285" r:id="rId21"/>
    <p:sldId id="275" r:id="rId22"/>
    <p:sldId id="278" r:id="rId23"/>
    <p:sldId id="279" r:id="rId24"/>
    <p:sldId id="280" r:id="rId25"/>
    <p:sldId id="281" r:id="rId26"/>
    <p:sldId id="282" r:id="rId27"/>
    <p:sldId id="294" r:id="rId28"/>
    <p:sldId id="296" r:id="rId29"/>
    <p:sldId id="286" r:id="rId30"/>
    <p:sldId id="287" r:id="rId31"/>
    <p:sldId id="292" r:id="rId32"/>
    <p:sldId id="288" r:id="rId33"/>
    <p:sldId id="289" r:id="rId34"/>
    <p:sldId id="291" r:id="rId35"/>
    <p:sldId id="277" r:id="rId36"/>
    <p:sldId id="297"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percentage </c:v>
                </c:pt>
              </c:strCache>
            </c:strRef>
          </c:tx>
          <c:spPr>
            <a:solidFill>
              <a:srgbClr val="FF0000"/>
            </a:solidFill>
          </c:spPr>
          <c:invertIfNegative val="0"/>
          <c:cat>
            <c:strRef>
              <c:f>Sheet1!$A$2:$A$11</c:f>
              <c:strCache>
                <c:ptCount val="10"/>
                <c:pt idx="0">
                  <c:v>dairy</c:v>
                </c:pt>
                <c:pt idx="1">
                  <c:v>fat</c:v>
                </c:pt>
                <c:pt idx="2">
                  <c:v>fruits</c:v>
                </c:pt>
                <c:pt idx="3">
                  <c:v>cereals</c:v>
                </c:pt>
                <c:pt idx="4">
                  <c:v>bakery</c:v>
                </c:pt>
                <c:pt idx="5">
                  <c:v>sweeteners</c:v>
                </c:pt>
                <c:pt idx="6">
                  <c:v>Salt &amp;spices</c:v>
                </c:pt>
                <c:pt idx="7">
                  <c:v>Beverages</c:v>
                </c:pt>
                <c:pt idx="8">
                  <c:v>Indian snacks</c:v>
                </c:pt>
                <c:pt idx="9">
                  <c:v>Prepared food</c:v>
                </c:pt>
              </c:strCache>
            </c:strRef>
          </c:cat>
          <c:val>
            <c:numRef>
              <c:f>Sheet1!$B$2:$B$11</c:f>
              <c:numCache>
                <c:formatCode>0.00%</c:formatCode>
                <c:ptCount val="10"/>
                <c:pt idx="0">
                  <c:v>3.2000000000000001E-2</c:v>
                </c:pt>
                <c:pt idx="1">
                  <c:v>9.8900000000000002E-2</c:v>
                </c:pt>
                <c:pt idx="2">
                  <c:v>4.9299999999999997E-2</c:v>
                </c:pt>
                <c:pt idx="3">
                  <c:v>0.222</c:v>
                </c:pt>
                <c:pt idx="4">
                  <c:v>0.1295</c:v>
                </c:pt>
                <c:pt idx="5">
                  <c:v>6.0199999999999997E-2</c:v>
                </c:pt>
                <c:pt idx="6">
                  <c:v>0.15049999999999999</c:v>
                </c:pt>
                <c:pt idx="7" formatCode="0%">
                  <c:v>7.0000000000000007E-2</c:v>
                </c:pt>
                <c:pt idx="8">
                  <c:v>8.6300000000000002E-2</c:v>
                </c:pt>
                <c:pt idx="9">
                  <c:v>4.4200000000000003E-2</c:v>
                </c:pt>
              </c:numCache>
            </c:numRef>
          </c:val>
        </c:ser>
        <c:dLbls>
          <c:showLegendKey val="0"/>
          <c:showVal val="0"/>
          <c:showCatName val="0"/>
          <c:showSerName val="0"/>
          <c:showPercent val="0"/>
          <c:showBubbleSize val="0"/>
        </c:dLbls>
        <c:gapWidth val="150"/>
        <c:axId val="229676160"/>
        <c:axId val="229677696"/>
      </c:barChart>
      <c:catAx>
        <c:axId val="229676160"/>
        <c:scaling>
          <c:orientation val="minMax"/>
        </c:scaling>
        <c:delete val="0"/>
        <c:axPos val="b"/>
        <c:majorTickMark val="out"/>
        <c:minorTickMark val="none"/>
        <c:tickLblPos val="nextTo"/>
        <c:crossAx val="229677696"/>
        <c:crosses val="autoZero"/>
        <c:auto val="1"/>
        <c:lblAlgn val="ctr"/>
        <c:lblOffset val="100"/>
        <c:noMultiLvlLbl val="0"/>
      </c:catAx>
      <c:valAx>
        <c:axId val="229677696"/>
        <c:scaling>
          <c:orientation val="minMax"/>
        </c:scaling>
        <c:delete val="0"/>
        <c:axPos val="l"/>
        <c:majorGridlines/>
        <c:numFmt formatCode="0.00%" sourceLinked="1"/>
        <c:majorTickMark val="out"/>
        <c:minorTickMark val="none"/>
        <c:tickLblPos val="nextTo"/>
        <c:crossAx val="2296761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TESTING</c:v>
                </c:pt>
              </c:strCache>
            </c:strRef>
          </c:tx>
          <c:invertIfNegative val="0"/>
          <c:cat>
            <c:strRef>
              <c:f>Sheet1!$A$2:$A$6</c:f>
              <c:strCache>
                <c:ptCount val="5"/>
                <c:pt idx="0">
                  <c:v>APRIL</c:v>
                </c:pt>
                <c:pt idx="1">
                  <c:v>MAY</c:v>
                </c:pt>
                <c:pt idx="2">
                  <c:v>JUNE</c:v>
                </c:pt>
                <c:pt idx="3">
                  <c:v>JULY</c:v>
                </c:pt>
                <c:pt idx="4">
                  <c:v>AUGUST</c:v>
                </c:pt>
              </c:strCache>
            </c:strRef>
          </c:cat>
          <c:val>
            <c:numRef>
              <c:f>Sheet1!$B$2:$B$6</c:f>
              <c:numCache>
                <c:formatCode>General</c:formatCode>
                <c:ptCount val="5"/>
                <c:pt idx="0">
                  <c:v>2520</c:v>
                </c:pt>
                <c:pt idx="1">
                  <c:v>2397</c:v>
                </c:pt>
                <c:pt idx="2">
                  <c:v>3217</c:v>
                </c:pt>
                <c:pt idx="3">
                  <c:v>3217</c:v>
                </c:pt>
                <c:pt idx="4">
                  <c:v>2357</c:v>
                </c:pt>
              </c:numCache>
            </c:numRef>
          </c:val>
        </c:ser>
        <c:dLbls>
          <c:showLegendKey val="0"/>
          <c:showVal val="0"/>
          <c:showCatName val="0"/>
          <c:showSerName val="0"/>
          <c:showPercent val="0"/>
          <c:showBubbleSize val="0"/>
        </c:dLbls>
        <c:gapWidth val="150"/>
        <c:shape val="cone"/>
        <c:axId val="212215680"/>
        <c:axId val="212217216"/>
        <c:axId val="0"/>
      </c:bar3DChart>
      <c:catAx>
        <c:axId val="212215680"/>
        <c:scaling>
          <c:orientation val="minMax"/>
        </c:scaling>
        <c:delete val="0"/>
        <c:axPos val="b"/>
        <c:majorTickMark val="out"/>
        <c:minorTickMark val="none"/>
        <c:tickLblPos val="nextTo"/>
        <c:crossAx val="212217216"/>
        <c:crosses val="autoZero"/>
        <c:auto val="1"/>
        <c:lblAlgn val="ctr"/>
        <c:lblOffset val="100"/>
        <c:noMultiLvlLbl val="0"/>
      </c:catAx>
      <c:valAx>
        <c:axId val="212217216"/>
        <c:scaling>
          <c:orientation val="minMax"/>
        </c:scaling>
        <c:delete val="0"/>
        <c:axPos val="l"/>
        <c:majorGridlines/>
        <c:numFmt formatCode="General" sourceLinked="1"/>
        <c:majorTickMark val="out"/>
        <c:minorTickMark val="none"/>
        <c:tickLblPos val="nextTo"/>
        <c:crossAx val="2122156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2538064288435952"/>
          <c:y val="5.0456735615221848E-2"/>
          <c:w val="0.59205290066619476"/>
          <c:h val="0.80566128904306189"/>
        </c:manualLayout>
      </c:layout>
      <c:bar3DChart>
        <c:barDir val="col"/>
        <c:grouping val="standard"/>
        <c:varyColors val="0"/>
        <c:ser>
          <c:idx val="0"/>
          <c:order val="0"/>
          <c:tx>
            <c:strRef>
              <c:f>Sheet1!$B$1</c:f>
              <c:strCache>
                <c:ptCount val="1"/>
                <c:pt idx="0">
                  <c:v>AWARENESS</c:v>
                </c:pt>
              </c:strCache>
            </c:strRef>
          </c:tx>
          <c:spPr>
            <a:solidFill>
              <a:schemeClr val="accent3"/>
            </a:solidFill>
          </c:spPr>
          <c:invertIfNegative val="0"/>
          <c:cat>
            <c:strRef>
              <c:f>Sheet1!$A$2:$A$6</c:f>
              <c:strCache>
                <c:ptCount val="5"/>
                <c:pt idx="0">
                  <c:v>APRIL</c:v>
                </c:pt>
                <c:pt idx="1">
                  <c:v>MAY</c:v>
                </c:pt>
                <c:pt idx="2">
                  <c:v>JUNE</c:v>
                </c:pt>
                <c:pt idx="3">
                  <c:v>JULY</c:v>
                </c:pt>
                <c:pt idx="4">
                  <c:v>AUGUST</c:v>
                </c:pt>
              </c:strCache>
            </c:strRef>
          </c:cat>
          <c:val>
            <c:numRef>
              <c:f>Sheet1!$B$2:$B$6</c:f>
              <c:numCache>
                <c:formatCode>General</c:formatCode>
                <c:ptCount val="5"/>
                <c:pt idx="0">
                  <c:v>138</c:v>
                </c:pt>
                <c:pt idx="1">
                  <c:v>157</c:v>
                </c:pt>
                <c:pt idx="2">
                  <c:v>163</c:v>
                </c:pt>
                <c:pt idx="3">
                  <c:v>172</c:v>
                </c:pt>
                <c:pt idx="4">
                  <c:v>165</c:v>
                </c:pt>
              </c:numCache>
            </c:numRef>
          </c:val>
        </c:ser>
        <c:ser>
          <c:idx val="1"/>
          <c:order val="1"/>
          <c:tx>
            <c:strRef>
              <c:f>Sheet1!$C$1</c:f>
              <c:strCache>
                <c:ptCount val="1"/>
                <c:pt idx="0">
                  <c:v>TRAINING</c:v>
                </c:pt>
              </c:strCache>
            </c:strRef>
          </c:tx>
          <c:invertIfNegative val="0"/>
          <c:cat>
            <c:strRef>
              <c:f>Sheet1!$A$2:$A$6</c:f>
              <c:strCache>
                <c:ptCount val="5"/>
                <c:pt idx="0">
                  <c:v>APRIL</c:v>
                </c:pt>
                <c:pt idx="1">
                  <c:v>MAY</c:v>
                </c:pt>
                <c:pt idx="2">
                  <c:v>JUNE</c:v>
                </c:pt>
                <c:pt idx="3">
                  <c:v>JULY</c:v>
                </c:pt>
                <c:pt idx="4">
                  <c:v>AUGUST</c:v>
                </c:pt>
              </c:strCache>
            </c:strRef>
          </c:cat>
          <c:val>
            <c:numRef>
              <c:f>Sheet1!$C$2:$C$6</c:f>
              <c:numCache>
                <c:formatCode>General</c:formatCode>
                <c:ptCount val="5"/>
                <c:pt idx="0">
                  <c:v>37</c:v>
                </c:pt>
                <c:pt idx="1">
                  <c:v>43</c:v>
                </c:pt>
                <c:pt idx="2">
                  <c:v>60</c:v>
                </c:pt>
                <c:pt idx="3">
                  <c:v>60</c:v>
                </c:pt>
                <c:pt idx="4">
                  <c:v>72</c:v>
                </c:pt>
              </c:numCache>
            </c:numRef>
          </c:val>
        </c:ser>
        <c:dLbls>
          <c:showLegendKey val="0"/>
          <c:showVal val="0"/>
          <c:showCatName val="0"/>
          <c:showSerName val="0"/>
          <c:showPercent val="0"/>
          <c:showBubbleSize val="0"/>
        </c:dLbls>
        <c:gapWidth val="150"/>
        <c:shape val="cylinder"/>
        <c:axId val="212261504"/>
        <c:axId val="212377984"/>
        <c:axId val="212244672"/>
      </c:bar3DChart>
      <c:catAx>
        <c:axId val="212261504"/>
        <c:scaling>
          <c:orientation val="minMax"/>
        </c:scaling>
        <c:delete val="0"/>
        <c:axPos val="b"/>
        <c:majorTickMark val="out"/>
        <c:minorTickMark val="none"/>
        <c:tickLblPos val="nextTo"/>
        <c:txPr>
          <a:bodyPr/>
          <a:lstStyle/>
          <a:p>
            <a:pPr>
              <a:defRPr sz="1200" b="1"/>
            </a:pPr>
            <a:endParaRPr lang="en-US"/>
          </a:p>
        </c:txPr>
        <c:crossAx val="212377984"/>
        <c:crosses val="autoZero"/>
        <c:auto val="1"/>
        <c:lblAlgn val="ctr"/>
        <c:lblOffset val="100"/>
        <c:noMultiLvlLbl val="0"/>
      </c:catAx>
      <c:valAx>
        <c:axId val="212377984"/>
        <c:scaling>
          <c:orientation val="minMax"/>
        </c:scaling>
        <c:delete val="0"/>
        <c:axPos val="l"/>
        <c:majorGridlines/>
        <c:numFmt formatCode="General" sourceLinked="1"/>
        <c:majorTickMark val="out"/>
        <c:minorTickMark val="none"/>
        <c:tickLblPos val="nextTo"/>
        <c:crossAx val="212261504"/>
        <c:crosses val="autoZero"/>
        <c:crossBetween val="between"/>
      </c:valAx>
      <c:serAx>
        <c:axId val="212244672"/>
        <c:scaling>
          <c:orientation val="minMax"/>
        </c:scaling>
        <c:delete val="0"/>
        <c:axPos val="b"/>
        <c:majorTickMark val="out"/>
        <c:minorTickMark val="none"/>
        <c:tickLblPos val="nextTo"/>
        <c:txPr>
          <a:bodyPr/>
          <a:lstStyle/>
          <a:p>
            <a:pPr>
              <a:defRPr sz="1200" b="1"/>
            </a:pPr>
            <a:endParaRPr lang="en-US"/>
          </a:p>
        </c:txPr>
        <c:crossAx val="212377984"/>
        <c:crosses val="autoZero"/>
      </c:serAx>
    </c:plotArea>
    <c:legend>
      <c:legendPos val="r"/>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3B78165-F64E-4D44-8904-7CE51FA49F99}" type="datetimeFigureOut">
              <a:rPr lang="en-IN" smtClean="0"/>
              <a:t>08-10-2024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231767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B78165-F64E-4D44-8904-7CE51FA49F99}" type="datetimeFigureOut">
              <a:rPr lang="en-IN" smtClean="0"/>
              <a:t>08-10-2024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201126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B78165-F64E-4D44-8904-7CE51FA49F99}" type="datetimeFigureOut">
              <a:rPr lang="en-IN" smtClean="0"/>
              <a:t>08-10-2024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21564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B78165-F64E-4D44-8904-7CE51FA49F99}" type="datetimeFigureOut">
              <a:rPr lang="en-IN" smtClean="0"/>
              <a:t>08-10-2024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34523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78165-F64E-4D44-8904-7CE51FA49F99}" type="datetimeFigureOut">
              <a:rPr lang="en-IN" smtClean="0"/>
              <a:t>08-10-2024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281942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3B78165-F64E-4D44-8904-7CE51FA49F99}" type="datetimeFigureOut">
              <a:rPr lang="en-IN" smtClean="0"/>
              <a:t>08-10-2024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268583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3B78165-F64E-4D44-8904-7CE51FA49F99}" type="datetimeFigureOut">
              <a:rPr lang="en-IN" smtClean="0"/>
              <a:t>08-10-2024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174508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3B78165-F64E-4D44-8904-7CE51FA49F99}" type="datetimeFigureOut">
              <a:rPr lang="en-IN" smtClean="0"/>
              <a:t>08-10-2024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39730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78165-F64E-4D44-8904-7CE51FA49F99}" type="datetimeFigureOut">
              <a:rPr lang="en-IN" smtClean="0"/>
              <a:t>08-10-2024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262974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78165-F64E-4D44-8904-7CE51FA49F99}" type="datetimeFigureOut">
              <a:rPr lang="en-IN" smtClean="0"/>
              <a:t>08-10-2024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383183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78165-F64E-4D44-8904-7CE51FA49F99}" type="datetimeFigureOut">
              <a:rPr lang="en-IN" smtClean="0"/>
              <a:t>08-10-2024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D2F6E42-6381-432D-A7B0-793F0D8233E4}" type="slidenum">
              <a:rPr lang="en-IN" smtClean="0"/>
              <a:t>‹#›</a:t>
            </a:fld>
            <a:endParaRPr lang="en-IN"/>
          </a:p>
        </p:txBody>
      </p:sp>
    </p:spTree>
    <p:extLst>
      <p:ext uri="{BB962C8B-B14F-4D97-AF65-F5344CB8AC3E}">
        <p14:creationId xmlns:p14="http://schemas.microsoft.com/office/powerpoint/2010/main" val="311223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78165-F64E-4D44-8904-7CE51FA49F99}" type="datetimeFigureOut">
              <a:rPr lang="en-IN" smtClean="0"/>
              <a:t>08-10-2024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F6E42-6381-432D-A7B0-793F0D8233E4}" type="slidenum">
              <a:rPr lang="en-IN" smtClean="0"/>
              <a:t>‹#›</a:t>
            </a:fld>
            <a:endParaRPr lang="en-IN"/>
          </a:p>
        </p:txBody>
      </p:sp>
    </p:spTree>
    <p:extLst>
      <p:ext uri="{BB962C8B-B14F-4D97-AF65-F5344CB8AC3E}">
        <p14:creationId xmlns:p14="http://schemas.microsoft.com/office/powerpoint/2010/main" val="178725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10542"/>
            <a:ext cx="7632848" cy="426170"/>
          </a:xfrm>
        </p:spPr>
        <p:txBody>
          <a:bodyPr>
            <a:noAutofit/>
          </a:bodyPr>
          <a:lstStyle/>
          <a:p>
            <a:r>
              <a:rPr lang="en-IN" sz="2800" b="0" dirty="0" smtClean="0">
                <a:solidFill>
                  <a:srgbClr val="FF0000"/>
                </a:solidFill>
                <a:latin typeface="Gill Sans Ultra Bold Condensed" pitchFamily="34" charset="0"/>
              </a:rPr>
              <a:t>DEPARTMENT OF FOOD SAFETY, KERALA </a:t>
            </a:r>
            <a:endParaRPr lang="en-IN" sz="2800" b="0" dirty="0">
              <a:solidFill>
                <a:srgbClr val="FF0000"/>
              </a:solidFill>
              <a:latin typeface="Gill Sans Ultra Bold Condensed" pitchFamily="34"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043608" y="1690464"/>
            <a:ext cx="6696744" cy="5022558"/>
          </a:xfrm>
        </p:spPr>
      </p:pic>
      <p:sp>
        <p:nvSpPr>
          <p:cNvPr id="4" name="Text Placeholder 3"/>
          <p:cNvSpPr>
            <a:spLocks noGrp="1"/>
          </p:cNvSpPr>
          <p:nvPr>
            <p:ph type="body" sz="half" idx="2"/>
          </p:nvPr>
        </p:nvSpPr>
        <p:spPr>
          <a:xfrm>
            <a:off x="899592" y="895946"/>
            <a:ext cx="6408712" cy="804862"/>
          </a:xfrm>
        </p:spPr>
        <p:txBody>
          <a:bodyPr>
            <a:normAutofit/>
          </a:bodyPr>
          <a:lstStyle/>
          <a:p>
            <a:r>
              <a:rPr lang="en-IN" sz="1800" dirty="0" smtClean="0">
                <a:latin typeface="Elephant" pitchFamily="18" charset="0"/>
              </a:rPr>
              <a:t>FACT SHEET- 2024 (APRIL  - SEPTEMBER)</a:t>
            </a:r>
            <a:endParaRPr lang="en-IN" sz="1800" dirty="0">
              <a:latin typeface="Elephant" pitchFamily="18" charset="0"/>
            </a:endParaRPr>
          </a:p>
        </p:txBody>
      </p:sp>
    </p:spTree>
    <p:extLst>
      <p:ext uri="{BB962C8B-B14F-4D97-AF65-F5344CB8AC3E}">
        <p14:creationId xmlns:p14="http://schemas.microsoft.com/office/powerpoint/2010/main" val="1736681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a:latin typeface="Arial" pitchFamily="34" charset="0"/>
                <a:cs typeface="Arial" pitchFamily="34" charset="0"/>
              </a:rPr>
              <a:t>Table 7: NUMBER OF NEW REGISTRATIONS </a:t>
            </a:r>
            <a:r>
              <a:rPr lang="en-IN" sz="2000" b="1" dirty="0" smtClean="0">
                <a:latin typeface="Arial" pitchFamily="34" charset="0"/>
                <a:cs typeface="Arial" pitchFamily="34" charset="0"/>
              </a:rPr>
              <a:t>ISSUED</a:t>
            </a:r>
            <a:r>
              <a:rPr lang="en-IN" sz="2000" b="1" dirty="0">
                <a:latin typeface="Arial" pitchFamily="34" charset="0"/>
                <a:cs typeface="Arial" pitchFamily="34" charset="0"/>
              </a:rPr>
              <a:t/>
            </a:r>
            <a:br>
              <a:rPr lang="en-IN" sz="2000" b="1" dirty="0">
                <a:latin typeface="Arial" pitchFamily="34" charset="0"/>
                <a:cs typeface="Arial" pitchFamily="34" charset="0"/>
              </a:rPr>
            </a:br>
            <a:endParaRPr lang="en-IN" sz="20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8019069"/>
              </p:ext>
            </p:extLst>
          </p:nvPr>
        </p:nvGraphicFramePr>
        <p:xfrm>
          <a:off x="1043610" y="1772810"/>
          <a:ext cx="6696741" cy="4680531"/>
        </p:xfrm>
        <a:graphic>
          <a:graphicData uri="http://schemas.openxmlformats.org/drawingml/2006/table">
            <a:tbl>
              <a:tblPr firstRow="1" firstCol="1" bandRow="1">
                <a:tableStyleId>{5C22544A-7EE6-4342-B048-85BDC9FD1C3A}</a:tableStyleId>
              </a:tblPr>
              <a:tblGrid>
                <a:gridCol w="820620"/>
                <a:gridCol w="700821"/>
                <a:gridCol w="700821"/>
                <a:gridCol w="700821"/>
                <a:gridCol w="958390"/>
                <a:gridCol w="1407634"/>
                <a:gridCol w="1407634"/>
              </a:tblGrid>
              <a:tr h="246803">
                <a:tc rowSpan="2">
                  <a:txBody>
                    <a:bodyPr/>
                    <a:lstStyle/>
                    <a:p>
                      <a:pPr>
                        <a:lnSpc>
                          <a:spcPct val="115000"/>
                        </a:lnSpc>
                        <a:spcAft>
                          <a:spcPts val="0"/>
                        </a:spcAft>
                      </a:pPr>
                      <a:r>
                        <a:rPr lang="en-IN" sz="1100" b="1" dirty="0">
                          <a:solidFill>
                            <a:schemeClr val="tx1"/>
                          </a:solidFill>
                          <a:effectLst/>
                        </a:rPr>
                        <a:t>District</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gridSpan="6">
                  <a:txBody>
                    <a:bodyPr/>
                    <a:lstStyle/>
                    <a:p>
                      <a:pPr algn="ctr">
                        <a:lnSpc>
                          <a:spcPct val="115000"/>
                        </a:lnSpc>
                        <a:spcAft>
                          <a:spcPts val="0"/>
                        </a:spcAft>
                      </a:pPr>
                      <a:r>
                        <a:rPr lang="en-IN" sz="1100" b="1" dirty="0">
                          <a:solidFill>
                            <a:schemeClr val="tx1"/>
                          </a:solidFill>
                          <a:effectLst/>
                        </a:rPr>
                        <a:t>NO.OF NEW REGISTRATIONS ISSUED</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93603">
                <a:tc vMerge="1">
                  <a:txBody>
                    <a:bodyPr/>
                    <a:lstStyle/>
                    <a:p>
                      <a:endParaRPr lang="en-IN"/>
                    </a:p>
                  </a:txBody>
                  <a:tcPr/>
                </a:tc>
                <a:tc>
                  <a:txBody>
                    <a:bodyPr/>
                    <a:lstStyle/>
                    <a:p>
                      <a:pPr>
                        <a:lnSpc>
                          <a:spcPct val="115000"/>
                        </a:lnSpc>
                        <a:spcAft>
                          <a:spcPts val="0"/>
                        </a:spcAft>
                      </a:pPr>
                      <a:r>
                        <a:rPr lang="en-IN" sz="1100" b="1">
                          <a:solidFill>
                            <a:schemeClr val="tx1"/>
                          </a:solidFill>
                          <a:effectLst/>
                        </a:rPr>
                        <a:t>APRIL</a:t>
                      </a:r>
                      <a:endParaRPr lang="en-IN" sz="1100" b="1">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a:solidFill>
                            <a:schemeClr val="tx1"/>
                          </a:solidFill>
                          <a:effectLst/>
                        </a:rPr>
                        <a:t>MAY</a:t>
                      </a:r>
                      <a:endParaRPr lang="en-IN" sz="1100" b="1">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a:solidFill>
                            <a:schemeClr val="tx1"/>
                          </a:solidFill>
                          <a:effectLst/>
                        </a:rPr>
                        <a:t>JUNE</a:t>
                      </a:r>
                      <a:endParaRPr lang="en-IN" sz="1100" b="1">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a:solidFill>
                            <a:schemeClr val="tx1"/>
                          </a:solidFill>
                          <a:effectLst/>
                        </a:rPr>
                        <a:t>JULY</a:t>
                      </a:r>
                      <a:endParaRPr lang="en-IN" sz="1100" b="1">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rPr>
                        <a:t>AUGUST</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rPr>
                        <a:t>SEPTEMBER</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r>
              <a:tr h="246803">
                <a:tc>
                  <a:txBody>
                    <a:bodyPr/>
                    <a:lstStyle/>
                    <a:p>
                      <a:pPr algn="ctr">
                        <a:lnSpc>
                          <a:spcPct val="115000"/>
                        </a:lnSpc>
                        <a:spcAft>
                          <a:spcPts val="0"/>
                        </a:spcAft>
                      </a:pPr>
                      <a:r>
                        <a:rPr lang="en-IN" sz="1000" b="1" dirty="0">
                          <a:solidFill>
                            <a:schemeClr val="tx1"/>
                          </a:solidFill>
                          <a:effectLst/>
                        </a:rPr>
                        <a:t>TVM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1425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1723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1759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2188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2544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1962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KLM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1047</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1209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1207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1663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1904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2037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PTA</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489</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466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528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1008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658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552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ALP</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825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1077</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1152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1227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1854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1317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a:solidFill>
                            <a:schemeClr val="tx1"/>
                          </a:solidFill>
                          <a:effectLst/>
                        </a:rPr>
                        <a:t>KTM</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762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813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767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987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1092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961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IDK</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346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465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492</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543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665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535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EKM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1288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1656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1812</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2082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2235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1831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TSR</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1170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1378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1406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1605</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1763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1544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PKD</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648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839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822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1008</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1046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959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MLPM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896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1335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1416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1827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1991</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1685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KKD</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886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1107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1129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1252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1854</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1483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dirty="0">
                          <a:solidFill>
                            <a:schemeClr val="tx1"/>
                          </a:solidFill>
                          <a:effectLst/>
                        </a:rPr>
                        <a:t>WYND</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310</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391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547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471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433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473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a:solidFill>
                            <a:schemeClr val="tx1"/>
                          </a:solidFill>
                          <a:effectLst/>
                        </a:rPr>
                        <a:t>KNR</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581</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873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876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987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1111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977</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46803">
                <a:tc>
                  <a:txBody>
                    <a:bodyPr/>
                    <a:lstStyle/>
                    <a:p>
                      <a:pPr algn="ctr">
                        <a:lnSpc>
                          <a:spcPct val="115000"/>
                        </a:lnSpc>
                        <a:spcAft>
                          <a:spcPts val="0"/>
                        </a:spcAft>
                      </a:pPr>
                      <a:r>
                        <a:rPr lang="en-IN" sz="1000" b="1">
                          <a:solidFill>
                            <a:schemeClr val="tx1"/>
                          </a:solidFill>
                          <a:effectLst/>
                        </a:rPr>
                        <a:t>KSGD</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307</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374</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457</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408</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521</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523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484883">
                <a:tc>
                  <a:txBody>
                    <a:bodyPr/>
                    <a:lstStyle/>
                    <a:p>
                      <a:pPr algn="ctr">
                        <a:lnSpc>
                          <a:spcPct val="115000"/>
                        </a:lnSpc>
                        <a:spcAft>
                          <a:spcPts val="0"/>
                        </a:spcAft>
                      </a:pPr>
                      <a:r>
                        <a:rPr lang="en-IN" sz="1100" b="1" dirty="0">
                          <a:solidFill>
                            <a:schemeClr val="tx1"/>
                          </a:solidFill>
                          <a:effectLst/>
                        </a:rPr>
                        <a:t>TOTAL</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10980</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13706</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14370</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17256</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19671</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16839</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r>
            </a:tbl>
          </a:graphicData>
        </a:graphic>
      </p:graphicFrame>
      <p:sp>
        <p:nvSpPr>
          <p:cNvPr id="5" name="Rectangle 1"/>
          <p:cNvSpPr>
            <a:spLocks noChangeArrowheads="1"/>
          </p:cNvSpPr>
          <p:nvPr/>
        </p:nvSpPr>
        <p:spPr bwMode="auto">
          <a:xfrm>
            <a:off x="2349500" y="203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572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a:latin typeface="Arial" pitchFamily="34" charset="0"/>
                <a:cs typeface="Arial" pitchFamily="34" charset="0"/>
              </a:rPr>
              <a:t>Percentage of different food categories sampled over last 6 months</a:t>
            </a:r>
            <a:br>
              <a:rPr lang="en-IN" sz="2400" dirty="0">
                <a:latin typeface="Arial" pitchFamily="34" charset="0"/>
                <a:cs typeface="Arial" pitchFamily="34" charset="0"/>
              </a:rPr>
            </a:br>
            <a:endParaRPr lang="en-IN" sz="24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432282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2507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b="1" dirty="0" smtClean="0">
                <a:solidFill>
                  <a:srgbClr val="FF0000"/>
                </a:solidFill>
                <a:latin typeface="Arial" pitchFamily="34" charset="0"/>
                <a:cs typeface="Arial" pitchFamily="34" charset="0"/>
              </a:rPr>
              <a:t>Special Drives: Strengthening Food Safety Standards</a:t>
            </a:r>
            <a:r>
              <a:rPr lang="en-IN" sz="2800" dirty="0" smtClean="0">
                <a:latin typeface="Arial" pitchFamily="34" charset="0"/>
                <a:cs typeface="Arial" pitchFamily="34" charset="0"/>
              </a:rPr>
              <a:t/>
            </a:r>
            <a:br>
              <a:rPr lang="en-IN" sz="2800" dirty="0" smtClean="0">
                <a:latin typeface="Arial" pitchFamily="34" charset="0"/>
                <a:cs typeface="Arial" pitchFamily="34" charset="0"/>
              </a:rPr>
            </a:br>
            <a:endParaRPr lang="en-IN"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IN" sz="2400" dirty="0" smtClean="0">
                <a:latin typeface="Arial" pitchFamily="34" charset="0"/>
                <a:cs typeface="Arial" pitchFamily="34" charset="0"/>
              </a:rPr>
              <a:t>Goals </a:t>
            </a:r>
            <a:r>
              <a:rPr lang="en-IN" sz="2400" dirty="0">
                <a:latin typeface="Arial" pitchFamily="34" charset="0"/>
                <a:cs typeface="Arial" pitchFamily="34" charset="0"/>
              </a:rPr>
              <a:t>and objectives</a:t>
            </a:r>
          </a:p>
          <a:p>
            <a:pPr lvl="0">
              <a:buBlip>
                <a:blip r:embed="rId2"/>
              </a:buBlip>
            </a:pPr>
            <a:r>
              <a:rPr lang="en-IN" sz="2400" dirty="0">
                <a:latin typeface="Arial" pitchFamily="34" charset="0"/>
                <a:cs typeface="Arial" pitchFamily="34" charset="0"/>
              </a:rPr>
              <a:t>Ensuring compliance with Food safety </a:t>
            </a:r>
            <a:r>
              <a:rPr lang="en-IN" sz="2400" dirty="0" smtClean="0">
                <a:latin typeface="Arial" pitchFamily="34" charset="0"/>
                <a:cs typeface="Arial" pitchFamily="34" charset="0"/>
              </a:rPr>
              <a:t>standards</a:t>
            </a:r>
          </a:p>
          <a:p>
            <a:pPr lvl="0">
              <a:buBlip>
                <a:blip r:embed="rId2"/>
              </a:buBlip>
            </a:pPr>
            <a:r>
              <a:rPr lang="en-IN" sz="2400" dirty="0" smtClean="0">
                <a:latin typeface="Arial" pitchFamily="34" charset="0"/>
                <a:cs typeface="Arial" pitchFamily="34" charset="0"/>
              </a:rPr>
              <a:t>Targeting </a:t>
            </a:r>
            <a:r>
              <a:rPr lang="en-IN" sz="2400" dirty="0">
                <a:latin typeface="Arial" pitchFamily="34" charset="0"/>
                <a:cs typeface="Arial" pitchFamily="34" charset="0"/>
              </a:rPr>
              <a:t>high risk </a:t>
            </a:r>
            <a:r>
              <a:rPr lang="en-IN" sz="2400" dirty="0" smtClean="0">
                <a:latin typeface="Arial" pitchFamily="34" charset="0"/>
                <a:cs typeface="Arial" pitchFamily="34" charset="0"/>
              </a:rPr>
              <a:t>areas</a:t>
            </a:r>
          </a:p>
          <a:p>
            <a:pPr lvl="0">
              <a:buBlip>
                <a:blip r:embed="rId2"/>
              </a:buBlip>
            </a:pPr>
            <a:r>
              <a:rPr lang="en-IN" sz="2400" dirty="0" smtClean="0">
                <a:latin typeface="Arial" pitchFamily="34" charset="0"/>
                <a:cs typeface="Arial" pitchFamily="34" charset="0"/>
              </a:rPr>
              <a:t>Protecting </a:t>
            </a:r>
            <a:r>
              <a:rPr lang="en-IN" sz="2400" dirty="0">
                <a:latin typeface="Arial" pitchFamily="34" charset="0"/>
                <a:cs typeface="Arial" pitchFamily="34" charset="0"/>
              </a:rPr>
              <a:t>public </a:t>
            </a:r>
            <a:r>
              <a:rPr lang="en-IN" sz="2400" dirty="0" smtClean="0">
                <a:latin typeface="Arial" pitchFamily="34" charset="0"/>
                <a:cs typeface="Arial" pitchFamily="34" charset="0"/>
              </a:rPr>
              <a:t>health</a:t>
            </a:r>
          </a:p>
          <a:p>
            <a:pPr lvl="0">
              <a:buBlip>
                <a:blip r:embed="rId2"/>
              </a:buBlip>
            </a:pPr>
            <a:r>
              <a:rPr lang="en-IN" sz="2400" dirty="0" smtClean="0">
                <a:latin typeface="Arial" pitchFamily="34" charset="0"/>
                <a:cs typeface="Arial" pitchFamily="34" charset="0"/>
              </a:rPr>
              <a:t>Reducing </a:t>
            </a:r>
            <a:r>
              <a:rPr lang="en-IN" sz="2400" dirty="0">
                <a:latin typeface="Arial" pitchFamily="34" charset="0"/>
                <a:cs typeface="Arial" pitchFamily="34" charset="0"/>
              </a:rPr>
              <a:t>risk of food </a:t>
            </a:r>
            <a:r>
              <a:rPr lang="en-IN" sz="2400" dirty="0" smtClean="0">
                <a:latin typeface="Arial" pitchFamily="34" charset="0"/>
                <a:cs typeface="Arial" pitchFamily="34" charset="0"/>
              </a:rPr>
              <a:t>Adulteration</a:t>
            </a:r>
          </a:p>
          <a:p>
            <a:pPr lvl="0">
              <a:buBlip>
                <a:blip r:embed="rId2"/>
              </a:buBlip>
            </a:pPr>
            <a:r>
              <a:rPr lang="en-IN" sz="2400" dirty="0" smtClean="0">
                <a:latin typeface="Arial" pitchFamily="34" charset="0"/>
                <a:cs typeface="Arial" pitchFamily="34" charset="0"/>
              </a:rPr>
              <a:t>Evaluating </a:t>
            </a:r>
            <a:r>
              <a:rPr lang="en-IN" sz="2400" dirty="0">
                <a:latin typeface="Arial" pitchFamily="34" charset="0"/>
                <a:cs typeface="Arial" pitchFamily="34" charset="0"/>
              </a:rPr>
              <a:t>and improving food handling practices</a:t>
            </a:r>
          </a:p>
          <a:p>
            <a:pPr marL="0" indent="0">
              <a:buNone/>
            </a:pPr>
            <a:endParaRPr lang="en-IN" dirty="0"/>
          </a:p>
        </p:txBody>
      </p:sp>
    </p:spTree>
    <p:extLst>
      <p:ext uri="{BB962C8B-B14F-4D97-AF65-F5344CB8AC3E}">
        <p14:creationId xmlns:p14="http://schemas.microsoft.com/office/powerpoint/2010/main" val="4102207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pPr lvl="0"/>
            <a:r>
              <a:rPr lang="en-IN" sz="2000" b="1" dirty="0" smtClean="0">
                <a:solidFill>
                  <a:schemeClr val="accent6">
                    <a:lumMod val="75000"/>
                  </a:schemeClr>
                </a:solidFill>
                <a:latin typeface="Arial" pitchFamily="34" charset="0"/>
                <a:cs typeface="Arial" pitchFamily="34" charset="0"/>
              </a:rPr>
              <a:t>1.SHAWARMA SPECIAL SQUAD</a:t>
            </a:r>
            <a:r>
              <a:rPr lang="en-IN" sz="2000" dirty="0" smtClean="0">
                <a:solidFill>
                  <a:schemeClr val="accent6">
                    <a:lumMod val="75000"/>
                  </a:schemeClr>
                </a:solidFill>
                <a:latin typeface="Arial" pitchFamily="34" charset="0"/>
                <a:cs typeface="Arial" pitchFamily="34" charset="0"/>
              </a:rPr>
              <a:t/>
            </a:r>
            <a:br>
              <a:rPr lang="en-IN" sz="2000" dirty="0" smtClean="0">
                <a:solidFill>
                  <a:schemeClr val="accent6">
                    <a:lumMod val="75000"/>
                  </a:schemeClr>
                </a:solidFill>
                <a:latin typeface="Arial" pitchFamily="34" charset="0"/>
                <a:cs typeface="Arial" pitchFamily="34" charset="0"/>
              </a:rPr>
            </a:br>
            <a:endParaRPr lang="en-IN" sz="2000" dirty="0">
              <a:solidFill>
                <a:schemeClr val="accent6">
                  <a:lumMod val="75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7042584"/>
              </p:ext>
            </p:extLst>
          </p:nvPr>
        </p:nvGraphicFramePr>
        <p:xfrm>
          <a:off x="1259633" y="2060845"/>
          <a:ext cx="6480720" cy="4608516"/>
        </p:xfrm>
        <a:graphic>
          <a:graphicData uri="http://schemas.openxmlformats.org/drawingml/2006/table">
            <a:tbl>
              <a:tblPr firstRow="1" firstCol="1" bandRow="1">
                <a:tableStyleId>{5C22544A-7EE6-4342-B048-85BDC9FD1C3A}</a:tableStyleId>
              </a:tblPr>
              <a:tblGrid>
                <a:gridCol w="1080120"/>
                <a:gridCol w="1350150"/>
                <a:gridCol w="1395155"/>
                <a:gridCol w="1575175"/>
                <a:gridCol w="1080120"/>
              </a:tblGrid>
              <a:tr h="76310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District</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IN" sz="1200" dirty="0" err="1">
                          <a:solidFill>
                            <a:schemeClr val="tx1"/>
                          </a:solidFill>
                          <a:effectLst/>
                          <a:latin typeface="Arial" pitchFamily="34" charset="0"/>
                          <a:cs typeface="Arial" pitchFamily="34" charset="0"/>
                        </a:rPr>
                        <a:t>No.of</a:t>
                      </a:r>
                      <a:r>
                        <a:rPr lang="en-IN" sz="1200" dirty="0">
                          <a:solidFill>
                            <a:schemeClr val="tx1"/>
                          </a:solidFill>
                          <a:effectLst/>
                          <a:latin typeface="Arial" pitchFamily="34" charset="0"/>
                          <a:cs typeface="Arial" pitchFamily="34" charset="0"/>
                        </a:rPr>
                        <a:t> Inspections</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Rectification notice</a:t>
                      </a:r>
                      <a:endParaRPr lang="en-IN" sz="12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Compounding notice</a:t>
                      </a:r>
                      <a:endParaRPr lang="en-IN" sz="12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Closure</a:t>
                      </a:r>
                      <a:endParaRPr lang="en-IN" sz="12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TVM</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52</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6</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13</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9</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KLM</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44</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13</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PTA</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20</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ALP</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26</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3</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4</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KTM</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42</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8</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9</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0</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IDK</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15</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3</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3</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EKM</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42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12</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9</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TSR</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31</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0</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9</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7</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PKD</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59</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0</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9</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MLPM</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65</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4</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13</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6</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KKD</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44</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14</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9</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3</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WYND</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19</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2</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4</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1</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KNR</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29</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a:solidFill>
                            <a:schemeClr val="tx1"/>
                          </a:solidFill>
                          <a:effectLst/>
                          <a:latin typeface="Arial" pitchFamily="34" charset="0"/>
                          <a:cs typeface="Arial" pitchFamily="34" charset="0"/>
                        </a:rPr>
                        <a:t>1</a:t>
                      </a:r>
                      <a:endParaRPr lang="en-IN" sz="12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12</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1</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KSGD</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24</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1</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3</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0</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56361">
                <a:tc>
                  <a:txBody>
                    <a:bodyPr/>
                    <a:lstStyle/>
                    <a:p>
                      <a:pPr algn="ctr">
                        <a:lnSpc>
                          <a:spcPct val="115000"/>
                        </a:lnSpc>
                        <a:spcAft>
                          <a:spcPts val="0"/>
                        </a:spcAft>
                      </a:pPr>
                      <a:r>
                        <a:rPr lang="en-IN" sz="1200" dirty="0">
                          <a:solidFill>
                            <a:schemeClr val="tx1"/>
                          </a:solidFill>
                          <a:effectLst/>
                          <a:latin typeface="Arial" pitchFamily="34" charset="0"/>
                          <a:cs typeface="Arial" pitchFamily="34" charset="0"/>
                        </a:rPr>
                        <a:t>TOTAL</a:t>
                      </a:r>
                      <a:endParaRPr lang="en-IN" sz="12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512</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56</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108</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200" b="1" dirty="0">
                          <a:solidFill>
                            <a:schemeClr val="tx1"/>
                          </a:solidFill>
                          <a:effectLst/>
                          <a:latin typeface="Arial" pitchFamily="34" charset="0"/>
                          <a:cs typeface="Arial" pitchFamily="34" charset="0"/>
                        </a:rPr>
                        <a:t>52</a:t>
                      </a:r>
                      <a:endParaRPr lang="en-IN" sz="12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r>
            </a:tbl>
          </a:graphicData>
        </a:graphic>
      </p:graphicFrame>
      <p:sp>
        <p:nvSpPr>
          <p:cNvPr id="5" name="Rectangle 4"/>
          <p:cNvSpPr/>
          <p:nvPr/>
        </p:nvSpPr>
        <p:spPr>
          <a:xfrm>
            <a:off x="683568" y="908721"/>
            <a:ext cx="7200800" cy="923330"/>
          </a:xfrm>
          <a:prstGeom prst="rect">
            <a:avLst/>
          </a:prstGeom>
        </p:spPr>
        <p:txBody>
          <a:bodyPr wrap="square">
            <a:spAutoFit/>
          </a:bodyPr>
          <a:lstStyle/>
          <a:p>
            <a:r>
              <a:rPr lang="en-IN" dirty="0" err="1"/>
              <a:t>Shawarma</a:t>
            </a:r>
            <a:r>
              <a:rPr lang="en-IN" dirty="0"/>
              <a:t> special squad was conducted on 23/05/2024 to ensure that Food Business Operators are adhering to the </a:t>
            </a:r>
            <a:r>
              <a:rPr lang="en-IN" dirty="0" err="1"/>
              <a:t>shawarma</a:t>
            </a:r>
            <a:r>
              <a:rPr lang="en-IN" dirty="0"/>
              <a:t> guidelines issued by the </a:t>
            </a:r>
            <a:r>
              <a:rPr lang="en-IN" dirty="0" err="1"/>
              <a:t>government.A</a:t>
            </a:r>
            <a:r>
              <a:rPr lang="en-IN" dirty="0"/>
              <a:t> total of 48 squads were deployed across the state</a:t>
            </a:r>
          </a:p>
        </p:txBody>
      </p:sp>
    </p:spTree>
    <p:extLst>
      <p:ext uri="{BB962C8B-B14F-4D97-AF65-F5344CB8AC3E}">
        <p14:creationId xmlns:p14="http://schemas.microsoft.com/office/powerpoint/2010/main" val="3360584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pPr lvl="0"/>
            <a:r>
              <a:rPr lang="en-IN" sz="2000" b="1" dirty="0" smtClean="0">
                <a:solidFill>
                  <a:schemeClr val="accent6">
                    <a:lumMod val="75000"/>
                  </a:schemeClr>
                </a:solidFill>
                <a:latin typeface="Arial" pitchFamily="34" charset="0"/>
                <a:cs typeface="Arial" pitchFamily="34" charset="0"/>
              </a:rPr>
              <a:t>2.OPERATION MONSOON</a:t>
            </a:r>
            <a:r>
              <a:rPr lang="en-IN" sz="2000" dirty="0" smtClean="0">
                <a:solidFill>
                  <a:schemeClr val="accent6">
                    <a:lumMod val="75000"/>
                  </a:schemeClr>
                </a:solidFill>
                <a:latin typeface="Arial" pitchFamily="34" charset="0"/>
                <a:cs typeface="Arial" pitchFamily="34" charset="0"/>
              </a:rPr>
              <a:t/>
            </a:r>
            <a:br>
              <a:rPr lang="en-IN" sz="2000" dirty="0" smtClean="0">
                <a:solidFill>
                  <a:schemeClr val="accent6">
                    <a:lumMod val="75000"/>
                  </a:schemeClr>
                </a:solidFill>
                <a:latin typeface="Arial" pitchFamily="34" charset="0"/>
                <a:cs typeface="Arial" pitchFamily="34" charset="0"/>
              </a:rPr>
            </a:br>
            <a:endParaRPr lang="en-IN" sz="2000"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196752"/>
            <a:ext cx="8229600" cy="4525963"/>
          </a:xfrm>
        </p:spPr>
        <p:txBody>
          <a:bodyPr/>
          <a:lstStyle/>
          <a:p>
            <a:pPr marL="0" indent="0">
              <a:buNone/>
            </a:pPr>
            <a:r>
              <a:rPr lang="en-IN" sz="1800" dirty="0">
                <a:latin typeface="Arial" pitchFamily="34" charset="0"/>
                <a:cs typeface="Arial" pitchFamily="34" charset="0"/>
              </a:rPr>
              <a:t>To avoid and prevent the spread of monsoon borne diseases transmitted through food and potable water’ a special drive was organised during monsoon season across the state under the name</a:t>
            </a:r>
            <a:r>
              <a:rPr lang="en-IN" sz="1800" b="1" dirty="0">
                <a:latin typeface="Arial" pitchFamily="34" charset="0"/>
                <a:cs typeface="Arial" pitchFamily="34" charset="0"/>
              </a:rPr>
              <a:t> </a:t>
            </a:r>
            <a:r>
              <a:rPr lang="en-IN" sz="1800" dirty="0">
                <a:latin typeface="Arial" pitchFamily="34" charset="0"/>
                <a:cs typeface="Arial" pitchFamily="34" charset="0"/>
              </a:rPr>
              <a:t>Operation monsoon</a:t>
            </a:r>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518212982"/>
              </p:ext>
            </p:extLst>
          </p:nvPr>
        </p:nvGraphicFramePr>
        <p:xfrm>
          <a:off x="755576" y="2204864"/>
          <a:ext cx="6984776" cy="4464501"/>
        </p:xfrm>
        <a:graphic>
          <a:graphicData uri="http://schemas.openxmlformats.org/drawingml/2006/table">
            <a:tbl>
              <a:tblPr firstRow="1" firstCol="1" bandRow="1">
                <a:tableStyleId>{5C22544A-7EE6-4342-B048-85BDC9FD1C3A}</a:tableStyleId>
              </a:tblPr>
              <a:tblGrid>
                <a:gridCol w="1102160"/>
                <a:gridCol w="969371"/>
                <a:gridCol w="1022486"/>
                <a:gridCol w="1168556"/>
                <a:gridCol w="1102160"/>
                <a:gridCol w="889696"/>
                <a:gridCol w="730347"/>
              </a:tblGrid>
              <a:tr h="664925">
                <a:tc rowSpan="2">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District</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rowSpan="2">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Inspections</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rowSpan="2">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Rectification notices</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rowSpan="2">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Compounding notices</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gridSpan="2">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No</a:t>
                      </a:r>
                      <a:r>
                        <a:rPr lang="en-IN" sz="1100" b="1" dirty="0" smtClean="0">
                          <a:solidFill>
                            <a:schemeClr val="tx1"/>
                          </a:solidFill>
                          <a:effectLst/>
                          <a:latin typeface="Arial" pitchFamily="34" charset="0"/>
                          <a:cs typeface="Arial" pitchFamily="34" charset="0"/>
                        </a:rPr>
                        <a:t>. of </a:t>
                      </a:r>
                      <a:r>
                        <a:rPr lang="en-IN" sz="1100" b="1" dirty="0">
                          <a:solidFill>
                            <a:schemeClr val="tx1"/>
                          </a:solidFill>
                          <a:effectLst/>
                          <a:latin typeface="Arial" pitchFamily="34" charset="0"/>
                          <a:cs typeface="Arial" pitchFamily="34" charset="0"/>
                        </a:rPr>
                        <a:t>samples lifted</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hMerge="1">
                  <a:txBody>
                    <a:bodyPr/>
                    <a:lstStyle/>
                    <a:p>
                      <a:endParaRPr lang="en-IN"/>
                    </a:p>
                  </a:txBody>
                  <a:tcPr/>
                </a:tc>
                <a:tc rowSpan="2">
                  <a:txBody>
                    <a:bodyPr/>
                    <a:lstStyle/>
                    <a:p>
                      <a:pPr algn="ctr">
                        <a:lnSpc>
                          <a:spcPct val="115000"/>
                        </a:lnSpc>
                        <a:spcAft>
                          <a:spcPts val="0"/>
                        </a:spcAft>
                      </a:pPr>
                      <a:r>
                        <a:rPr lang="en-IN" sz="1100" b="1">
                          <a:solidFill>
                            <a:schemeClr val="tx1"/>
                          </a:solidFill>
                          <a:effectLst/>
                          <a:latin typeface="Arial" pitchFamily="34" charset="0"/>
                          <a:cs typeface="Arial" pitchFamily="34" charset="0"/>
                        </a:rPr>
                        <a:t>Closure</a:t>
                      </a:r>
                      <a:endParaRPr lang="en-IN" sz="1100" b="1">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r>
              <a:tr h="45383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Surveillance samples</a:t>
                      </a:r>
                      <a:endParaRPr lang="en-IN" sz="1100" b="1">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Statutory samples</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vMerge="1">
                  <a:txBody>
                    <a:bodyPr/>
                    <a:lstStyle/>
                    <a:p>
                      <a:endParaRPr lang="en-IN"/>
                    </a:p>
                  </a:txBody>
                  <a:tcPr/>
                </a:tc>
              </a:tr>
              <a:tr h="221642">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TVPM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818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262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KLM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943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111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309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PTA</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543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296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ALP</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755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428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KTYM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764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657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IDK</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502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224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EKM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2002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558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295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1086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TSR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1035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185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757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PKD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1340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175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675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MLPM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1333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167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335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KKD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1039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147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485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WYND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245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KNR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879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137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302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21642">
                <a:tc>
                  <a:txBody>
                    <a:bodyPr/>
                    <a:lstStyle/>
                    <a:p>
                      <a:pPr>
                        <a:lnSpc>
                          <a:spcPct val="115000"/>
                        </a:lnSpc>
                        <a:spcAft>
                          <a:spcPts val="0"/>
                        </a:spcAft>
                      </a:pPr>
                      <a:r>
                        <a:rPr lang="en-IN" sz="1100" b="1">
                          <a:solidFill>
                            <a:schemeClr val="tx1"/>
                          </a:solidFill>
                          <a:effectLst/>
                          <a:latin typeface="Arial" pitchFamily="34" charset="0"/>
                          <a:cs typeface="Arial" pitchFamily="34" charset="0"/>
                        </a:rPr>
                        <a:t>KSGD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183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2750">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TOTAL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12381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1638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1586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6008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928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335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r>
            </a:tbl>
          </a:graphicData>
        </a:graphic>
      </p:graphicFrame>
    </p:spTree>
    <p:extLst>
      <p:ext uri="{BB962C8B-B14F-4D97-AF65-F5344CB8AC3E}">
        <p14:creationId xmlns:p14="http://schemas.microsoft.com/office/powerpoint/2010/main" val="3046570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4525963"/>
          </a:xfrm>
        </p:spPr>
        <p:txBody>
          <a:bodyPr>
            <a:normAutofit/>
          </a:bodyPr>
          <a:lstStyle/>
          <a:p>
            <a:pPr marL="0" indent="0">
              <a:buNone/>
            </a:pPr>
            <a:r>
              <a:rPr lang="en-IN" sz="2000" dirty="0">
                <a:latin typeface="Arial" pitchFamily="34" charset="0"/>
                <a:cs typeface="Arial" pitchFamily="34" charset="0"/>
              </a:rPr>
              <a:t>A two day special drive as part of operation monsoon was conducted on 18/06/2024 &amp; 19/06/2024, led by 101 food safety squads across Kerala</a:t>
            </a:r>
          </a:p>
        </p:txBody>
      </p:sp>
      <p:graphicFrame>
        <p:nvGraphicFramePr>
          <p:cNvPr id="4" name="Table 3"/>
          <p:cNvGraphicFramePr>
            <a:graphicFrameLocks noGrp="1"/>
          </p:cNvGraphicFramePr>
          <p:nvPr>
            <p:extLst>
              <p:ext uri="{D42A27DB-BD31-4B8C-83A1-F6EECF244321}">
                <p14:modId xmlns:p14="http://schemas.microsoft.com/office/powerpoint/2010/main" val="3786094970"/>
              </p:ext>
            </p:extLst>
          </p:nvPr>
        </p:nvGraphicFramePr>
        <p:xfrm>
          <a:off x="1403648" y="1700800"/>
          <a:ext cx="6264697" cy="4608519"/>
        </p:xfrm>
        <a:graphic>
          <a:graphicData uri="http://schemas.openxmlformats.org/drawingml/2006/table">
            <a:tbl>
              <a:tblPr firstRow="1" firstCol="1" bandRow="1">
                <a:tableStyleId>{5C22544A-7EE6-4342-B048-85BDC9FD1C3A}</a:tableStyleId>
              </a:tblPr>
              <a:tblGrid>
                <a:gridCol w="899999"/>
                <a:gridCol w="1111763"/>
                <a:gridCol w="1252939"/>
                <a:gridCol w="1305880"/>
                <a:gridCol w="847058"/>
                <a:gridCol w="847058"/>
              </a:tblGrid>
              <a:tr h="533709">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DISTRICT</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Inspections</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rectification notice</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Compounding recommended</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samples lifted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Closure</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TVPM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217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KLM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142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PTA</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ALP</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KTYM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IDK</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EKM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298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TSR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PKD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171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MLPM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260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KKD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250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WYND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KNR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KSGD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7165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TOTAL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1993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315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262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r>
            </a:tbl>
          </a:graphicData>
        </a:graphic>
      </p:graphicFrame>
    </p:spTree>
    <p:extLst>
      <p:ext uri="{BB962C8B-B14F-4D97-AF65-F5344CB8AC3E}">
        <p14:creationId xmlns:p14="http://schemas.microsoft.com/office/powerpoint/2010/main" val="3819332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smtClean="0">
                <a:solidFill>
                  <a:srgbClr val="FF0000"/>
                </a:solidFill>
                <a:latin typeface="Arial" pitchFamily="34" charset="0"/>
                <a:cs typeface="Arial" pitchFamily="34" charset="0"/>
              </a:rPr>
              <a:t>3. FISH INSPECTIONS DURING TRAWLING BAN</a:t>
            </a:r>
            <a:r>
              <a:rPr lang="en-IN" sz="2000" dirty="0" smtClean="0">
                <a:solidFill>
                  <a:srgbClr val="FF0000"/>
                </a:solidFill>
                <a:latin typeface="Arial" pitchFamily="34" charset="0"/>
                <a:cs typeface="Arial" pitchFamily="34" charset="0"/>
              </a:rPr>
              <a:t/>
            </a:r>
            <a:br>
              <a:rPr lang="en-IN" sz="2000" dirty="0" smtClean="0">
                <a:solidFill>
                  <a:srgbClr val="FF0000"/>
                </a:solidFill>
                <a:latin typeface="Arial" pitchFamily="34" charset="0"/>
                <a:cs typeface="Arial" pitchFamily="34" charset="0"/>
              </a:rPr>
            </a:br>
            <a:endParaRPr lang="en-IN" sz="2000" dirty="0">
              <a:solidFill>
                <a:srgbClr val="FF000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7421418"/>
              </p:ext>
            </p:extLst>
          </p:nvPr>
        </p:nvGraphicFramePr>
        <p:xfrm>
          <a:off x="1331640" y="1196752"/>
          <a:ext cx="6502349" cy="4901309"/>
        </p:xfrm>
        <a:graphic>
          <a:graphicData uri="http://schemas.openxmlformats.org/drawingml/2006/table">
            <a:tbl>
              <a:tblPr firstRow="1" firstCol="1" bandRow="1">
                <a:tableStyleId>{5C22544A-7EE6-4342-B048-85BDC9FD1C3A}</a:tableStyleId>
              </a:tblPr>
              <a:tblGrid>
                <a:gridCol w="796787"/>
                <a:gridCol w="1010212"/>
                <a:gridCol w="1095581"/>
                <a:gridCol w="1223637"/>
                <a:gridCol w="682960"/>
                <a:gridCol w="853700"/>
                <a:gridCol w="839472"/>
              </a:tblGrid>
              <a:tr h="1094995">
                <a:tc>
                  <a:txBody>
                    <a:bodyPr/>
                    <a:lstStyle/>
                    <a:p>
                      <a:pPr algn="ctr">
                        <a:lnSpc>
                          <a:spcPct val="115000"/>
                        </a:lnSpc>
                        <a:spcAft>
                          <a:spcPts val="0"/>
                        </a:spcAft>
                      </a:pPr>
                      <a:r>
                        <a:rPr lang="en-IN" sz="1200" dirty="0">
                          <a:solidFill>
                            <a:schemeClr val="tx1"/>
                          </a:solidFill>
                          <a:effectLst/>
                        </a:rPr>
                        <a:t>District</a:t>
                      </a:r>
                      <a:endParaRPr lang="en-IN" sz="1100" dirty="0">
                        <a:solidFill>
                          <a:schemeClr val="tx1"/>
                        </a:solidFill>
                        <a:effectLst/>
                        <a:latin typeface="Calibri"/>
                        <a:ea typeface="Calibri"/>
                        <a:cs typeface="Arial Unicode MS"/>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200" dirty="0">
                          <a:solidFill>
                            <a:schemeClr val="tx1"/>
                          </a:solidFill>
                          <a:effectLst/>
                        </a:rPr>
                        <a:t>Inspections</a:t>
                      </a:r>
                      <a:endParaRPr lang="en-IN" sz="1100" dirty="0">
                        <a:solidFill>
                          <a:schemeClr val="tx1"/>
                        </a:solidFill>
                        <a:effectLst/>
                        <a:latin typeface="Calibri"/>
                        <a:ea typeface="Calibri"/>
                        <a:cs typeface="Arial Unicode MS"/>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200" dirty="0" err="1">
                          <a:solidFill>
                            <a:schemeClr val="tx1"/>
                          </a:solidFill>
                          <a:effectLst/>
                        </a:rPr>
                        <a:t>No.of</a:t>
                      </a:r>
                      <a:r>
                        <a:rPr lang="en-IN" sz="1200" dirty="0">
                          <a:solidFill>
                            <a:schemeClr val="tx1"/>
                          </a:solidFill>
                          <a:effectLst/>
                        </a:rPr>
                        <a:t> Rectification notice</a:t>
                      </a:r>
                      <a:endParaRPr lang="en-IN" sz="1100" dirty="0">
                        <a:solidFill>
                          <a:schemeClr val="tx1"/>
                        </a:solidFill>
                        <a:effectLst/>
                        <a:latin typeface="Calibri"/>
                        <a:ea typeface="Calibri"/>
                        <a:cs typeface="Arial Unicode MS"/>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200" dirty="0" err="1">
                          <a:solidFill>
                            <a:schemeClr val="tx1"/>
                          </a:solidFill>
                          <a:effectLst/>
                        </a:rPr>
                        <a:t>No.of</a:t>
                      </a:r>
                      <a:r>
                        <a:rPr lang="en-IN" sz="1200" dirty="0">
                          <a:solidFill>
                            <a:schemeClr val="tx1"/>
                          </a:solidFill>
                          <a:effectLst/>
                        </a:rPr>
                        <a:t> compounding notices</a:t>
                      </a:r>
                      <a:endParaRPr lang="en-IN" sz="1100" dirty="0">
                        <a:solidFill>
                          <a:schemeClr val="tx1"/>
                        </a:solidFill>
                        <a:effectLst/>
                        <a:latin typeface="Calibri"/>
                        <a:ea typeface="Calibri"/>
                        <a:cs typeface="Arial Unicode MS"/>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200" dirty="0">
                          <a:solidFill>
                            <a:schemeClr val="tx1"/>
                          </a:solidFill>
                          <a:effectLst/>
                        </a:rPr>
                        <a:t> Samples lifted</a:t>
                      </a:r>
                      <a:endParaRPr lang="en-IN" sz="1100" dirty="0">
                        <a:solidFill>
                          <a:schemeClr val="tx1"/>
                        </a:solidFill>
                        <a:effectLst/>
                        <a:latin typeface="Calibri"/>
                        <a:ea typeface="Calibri"/>
                        <a:cs typeface="Arial Unicode MS"/>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100" dirty="0">
                          <a:solidFill>
                            <a:schemeClr val="tx1"/>
                          </a:solidFill>
                          <a:effectLst/>
                        </a:rPr>
                        <a:t>Non-conforming samples</a:t>
                      </a:r>
                      <a:endParaRPr lang="en-IN" sz="1100" dirty="0">
                        <a:solidFill>
                          <a:schemeClr val="tx1"/>
                        </a:solidFill>
                        <a:effectLst/>
                        <a:latin typeface="Calibri"/>
                        <a:ea typeface="Calibri"/>
                        <a:cs typeface="Arial Unicode MS"/>
                      </a:endParaRPr>
                    </a:p>
                  </a:txBody>
                  <a:tcPr marL="68580" marR="68580" marT="0" marB="0" anchor="b">
                    <a:solidFill>
                      <a:schemeClr val="accent5">
                        <a:lumMod val="40000"/>
                        <a:lumOff val="60000"/>
                      </a:schemeClr>
                    </a:solidFill>
                  </a:tcPr>
                </a:tc>
                <a:tc>
                  <a:txBody>
                    <a:bodyPr/>
                    <a:lstStyle/>
                    <a:p>
                      <a:pPr algn="ctr">
                        <a:lnSpc>
                          <a:spcPct val="115000"/>
                        </a:lnSpc>
                        <a:spcAft>
                          <a:spcPts val="0"/>
                        </a:spcAft>
                      </a:pPr>
                      <a:r>
                        <a:rPr lang="en-IN" sz="1200" dirty="0">
                          <a:solidFill>
                            <a:schemeClr val="tx1"/>
                          </a:solidFill>
                          <a:effectLst/>
                        </a:rPr>
                        <a:t>Quantity of fish Destroyed (kg)</a:t>
                      </a:r>
                      <a:endParaRPr lang="en-IN" sz="1100" dirty="0">
                        <a:solidFill>
                          <a:schemeClr val="tx1"/>
                        </a:solidFill>
                        <a:effectLst/>
                        <a:latin typeface="Calibri"/>
                        <a:ea typeface="Calibri"/>
                        <a:cs typeface="Arial Unicode MS"/>
                      </a:endParaRPr>
                    </a:p>
                  </a:txBody>
                  <a:tcPr marL="68580" marR="68580" marT="0" marB="0" anchor="ctr">
                    <a:solidFill>
                      <a:schemeClr val="accent5">
                        <a:lumMod val="40000"/>
                        <a:lumOff val="60000"/>
                      </a:schemeClr>
                    </a:solidFill>
                  </a:tcPr>
                </a:tc>
              </a:tr>
              <a:tr h="251646">
                <a:tc>
                  <a:txBody>
                    <a:bodyPr/>
                    <a:lstStyle/>
                    <a:p>
                      <a:pPr>
                        <a:lnSpc>
                          <a:spcPct val="115000"/>
                        </a:lnSpc>
                        <a:spcAft>
                          <a:spcPts val="0"/>
                        </a:spcAft>
                      </a:pPr>
                      <a:r>
                        <a:rPr lang="en-IN" sz="1100" dirty="0">
                          <a:solidFill>
                            <a:schemeClr val="tx1"/>
                          </a:solidFill>
                          <a:effectLst/>
                        </a:rPr>
                        <a:t>TVPM</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105</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111</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115</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dirty="0">
                          <a:solidFill>
                            <a:schemeClr val="tx1"/>
                          </a:solidFill>
                          <a:effectLst/>
                        </a:rPr>
                        <a:t>KLM</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47</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2</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67</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dirty="0">
                          <a:solidFill>
                            <a:schemeClr val="tx1"/>
                          </a:solidFill>
                          <a:effectLst/>
                        </a:rPr>
                        <a:t>PTA</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23</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30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dirty="0">
                          <a:solidFill>
                            <a:schemeClr val="tx1"/>
                          </a:solidFill>
                          <a:effectLst/>
                        </a:rPr>
                        <a:t>ALP</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67</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14</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7</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34</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116</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KTYM</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19</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28</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IDK</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39</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1</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7</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65</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9</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7</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EKM</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23</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21</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12</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TSR</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26</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80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PKD</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43</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1</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5</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48</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69</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MLPM</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51</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1</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2</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84</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3</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152</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KKD</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79</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3</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153</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WYND</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17</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2</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44</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27</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KNR</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29</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2</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2</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89</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51646">
                <a:tc>
                  <a:txBody>
                    <a:bodyPr/>
                    <a:lstStyle/>
                    <a:p>
                      <a:pPr>
                        <a:lnSpc>
                          <a:spcPct val="115000"/>
                        </a:lnSpc>
                        <a:spcAft>
                          <a:spcPts val="0"/>
                        </a:spcAft>
                      </a:pPr>
                      <a:r>
                        <a:rPr lang="en-IN" sz="1100">
                          <a:solidFill>
                            <a:schemeClr val="tx1"/>
                          </a:solidFill>
                          <a:effectLst/>
                        </a:rPr>
                        <a:t>KSGD</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15</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6</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rPr>
                        <a:t>0</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r h="283270">
                <a:tc>
                  <a:txBody>
                    <a:bodyPr/>
                    <a:lstStyle/>
                    <a:p>
                      <a:pPr>
                        <a:lnSpc>
                          <a:spcPct val="115000"/>
                        </a:lnSpc>
                        <a:spcAft>
                          <a:spcPts val="0"/>
                        </a:spcAft>
                      </a:pPr>
                      <a:r>
                        <a:rPr lang="en-IN" sz="1300">
                          <a:solidFill>
                            <a:schemeClr val="tx1"/>
                          </a:solidFill>
                          <a:effectLst/>
                        </a:rPr>
                        <a:t>TOTAL</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300">
                          <a:solidFill>
                            <a:schemeClr val="tx1"/>
                          </a:solidFill>
                          <a:effectLst/>
                        </a:rPr>
                        <a:t>583</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300">
                          <a:solidFill>
                            <a:schemeClr val="tx1"/>
                          </a:solidFill>
                          <a:effectLst/>
                        </a:rPr>
                        <a:t>25</a:t>
                      </a:r>
                      <a:endParaRPr lang="en-IN" sz="110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300" dirty="0">
                          <a:solidFill>
                            <a:schemeClr val="tx1"/>
                          </a:solidFill>
                          <a:effectLst/>
                        </a:rPr>
                        <a:t>29</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300" dirty="0">
                          <a:solidFill>
                            <a:schemeClr val="tx1"/>
                          </a:solidFill>
                          <a:effectLst/>
                        </a:rPr>
                        <a:t>860</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rPr>
                        <a:t>12</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300" dirty="0">
                          <a:solidFill>
                            <a:schemeClr val="tx1"/>
                          </a:solidFill>
                          <a:effectLst/>
                        </a:rPr>
                        <a:t>498</a:t>
                      </a:r>
                      <a:endParaRPr lang="en-IN" sz="1100" dirty="0">
                        <a:solidFill>
                          <a:schemeClr val="tx1"/>
                        </a:solidFill>
                        <a:effectLst/>
                        <a:latin typeface="Calibri"/>
                        <a:ea typeface="Calibri"/>
                        <a:cs typeface="Arial Unicode MS"/>
                      </a:endParaRPr>
                    </a:p>
                  </a:txBody>
                  <a:tcPr marL="68580" marR="68580" marT="0" marB="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3445098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IN" sz="2000" b="1" dirty="0" smtClean="0">
                <a:solidFill>
                  <a:srgbClr val="FF0000"/>
                </a:solidFill>
                <a:latin typeface="Arial" pitchFamily="34" charset="0"/>
                <a:cs typeface="Arial" pitchFamily="34" charset="0"/>
              </a:rPr>
              <a:t>4. OPERATION LIFE</a:t>
            </a:r>
            <a:r>
              <a:rPr lang="en-IN" sz="2000" dirty="0" smtClean="0">
                <a:solidFill>
                  <a:srgbClr val="FF0000"/>
                </a:solidFill>
                <a:latin typeface="Arial" pitchFamily="34" charset="0"/>
                <a:cs typeface="Arial" pitchFamily="34" charset="0"/>
              </a:rPr>
              <a:t/>
            </a:r>
            <a:br>
              <a:rPr lang="en-IN" sz="2000" dirty="0" smtClean="0">
                <a:solidFill>
                  <a:srgbClr val="FF0000"/>
                </a:solidFill>
                <a:latin typeface="Arial" pitchFamily="34" charset="0"/>
                <a:cs typeface="Arial" pitchFamily="34" charset="0"/>
              </a:rPr>
            </a:br>
            <a:endParaRPr lang="en-IN" sz="20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052736"/>
            <a:ext cx="8229600" cy="5073427"/>
          </a:xfrm>
        </p:spPr>
        <p:txBody>
          <a:bodyPr/>
          <a:lstStyle/>
          <a:p>
            <a:pPr marL="0" indent="0">
              <a:buNone/>
            </a:pPr>
            <a:r>
              <a:rPr lang="en-IN" sz="1600" dirty="0">
                <a:latin typeface="Arial" pitchFamily="34" charset="0"/>
                <a:cs typeface="Arial" pitchFamily="34" charset="0"/>
              </a:rPr>
              <a:t>In light of widespread reports of various food borne and waterborne diseases, the Food Safety Department undertook a special inspection drive across Kerala under the Operation life, which was conducted on July 17 and 18, 2024 with the primary objective of ensuring food safety standards and protecting public health. The drive was led by 134 squads.</a:t>
            </a:r>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68290268"/>
              </p:ext>
            </p:extLst>
          </p:nvPr>
        </p:nvGraphicFramePr>
        <p:xfrm>
          <a:off x="1987551" y="2204859"/>
          <a:ext cx="5464771" cy="4392491"/>
        </p:xfrm>
        <a:graphic>
          <a:graphicData uri="http://schemas.openxmlformats.org/drawingml/2006/table">
            <a:tbl>
              <a:tblPr firstRow="1" firstCol="1" bandRow="1">
                <a:tableStyleId>{5C22544A-7EE6-4342-B048-85BDC9FD1C3A}</a:tableStyleId>
              </a:tblPr>
              <a:tblGrid>
                <a:gridCol w="826429"/>
                <a:gridCol w="1146662"/>
                <a:gridCol w="1285631"/>
                <a:gridCol w="1320541"/>
                <a:gridCol w="885508"/>
              </a:tblGrid>
              <a:tr h="694491">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DISTRICT</a:t>
                      </a:r>
                      <a:endParaRPr lang="en-IN" sz="11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NO.OF INSPECTIONS</a:t>
                      </a:r>
                      <a:endParaRPr lang="en-IN" sz="11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NO. OF RECTIFICATION NOTICE</a:t>
                      </a:r>
                      <a:endParaRPr lang="en-IN" sz="11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NO.OF COMPOUNDING NOTICE</a:t>
                      </a:r>
                      <a:endParaRPr lang="en-IN" sz="11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CLOSURE</a:t>
                      </a:r>
                      <a:endParaRPr lang="en-IN" sz="1100" dirty="0">
                        <a:solidFill>
                          <a:schemeClr val="tx1"/>
                        </a:solidFill>
                        <a:effectLst/>
                        <a:latin typeface="Arial" pitchFamily="34" charset="0"/>
                        <a:ea typeface="Calibri"/>
                        <a:cs typeface="Arial" pitchFamily="34" charset="0"/>
                      </a:endParaRPr>
                    </a:p>
                  </a:txBody>
                  <a:tcPr marL="68580" marR="68580" marT="0" marB="0" anchor="ctr">
                    <a:solidFill>
                      <a:schemeClr val="accent5">
                        <a:lumMod val="60000"/>
                        <a:lumOff val="40000"/>
                      </a:schemeClr>
                    </a:solidFill>
                  </a:tcPr>
                </a:tc>
              </a:tr>
              <a:tr h="244978">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TVPM</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324</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45</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38</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19</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KLM</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224</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39</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38</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21</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PTA</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128</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11</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14</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1</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ALP</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121</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31</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29</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5</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KTYM</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112</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22</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13</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5</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IDK</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74</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20</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16</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0</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EKM</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387</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93</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68</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6</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TSR</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247</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13</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50</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11</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PKD</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173</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4</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37</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0</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MLPM</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308</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31</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52</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7</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KKD</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273</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32</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46</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28</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WYND</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51</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5</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11</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0</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KNR</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169</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10</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38</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6</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44978">
                <a:tc>
                  <a:txBody>
                    <a:bodyPr/>
                    <a:lstStyle/>
                    <a:p>
                      <a:pPr algn="ctr">
                        <a:lnSpc>
                          <a:spcPct val="115000"/>
                        </a:lnSpc>
                        <a:spcAft>
                          <a:spcPts val="0"/>
                        </a:spcAft>
                      </a:pPr>
                      <a:r>
                        <a:rPr lang="en-IN" sz="1100">
                          <a:solidFill>
                            <a:schemeClr val="tx1"/>
                          </a:solidFill>
                          <a:effectLst/>
                          <a:latin typeface="Arial" pitchFamily="34" charset="0"/>
                          <a:cs typeface="Arial" pitchFamily="34" charset="0"/>
                        </a:rPr>
                        <a:t>KSGD</a:t>
                      </a:r>
                      <a:endParaRPr lang="en-IN" sz="110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54</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13</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8</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0</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68308">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TOTAL</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2645</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369</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458</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dirty="0">
                          <a:solidFill>
                            <a:schemeClr val="tx1"/>
                          </a:solidFill>
                          <a:effectLst/>
                          <a:latin typeface="Arial" pitchFamily="34" charset="0"/>
                          <a:cs typeface="Arial" pitchFamily="34" charset="0"/>
                        </a:rPr>
                        <a:t>109</a:t>
                      </a:r>
                      <a:endParaRPr lang="en-IN" sz="1100"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r>
            </a:tbl>
          </a:graphicData>
        </a:graphic>
      </p:graphicFrame>
    </p:spTree>
    <p:extLst>
      <p:ext uri="{BB962C8B-B14F-4D97-AF65-F5344CB8AC3E}">
        <p14:creationId xmlns:p14="http://schemas.microsoft.com/office/powerpoint/2010/main" val="400303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2200" b="1" dirty="0" smtClean="0">
                <a:solidFill>
                  <a:srgbClr val="FF0000"/>
                </a:solidFill>
                <a:latin typeface="Arial" pitchFamily="34" charset="0"/>
                <a:cs typeface="Arial" pitchFamily="34" charset="0"/>
              </a:rPr>
              <a:t>5. SPECIAL DRIVE TO ANALYSE THE DETAILS OF MEDICAL FITNESS CERTIFICATE FOR FOOD HANDLERS IN RESTAURANTS </a:t>
            </a:r>
            <a:r>
              <a:rPr lang="en-IN" dirty="0"/>
              <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2094409"/>
              </p:ext>
            </p:extLst>
          </p:nvPr>
        </p:nvGraphicFramePr>
        <p:xfrm>
          <a:off x="1187624" y="1412780"/>
          <a:ext cx="6624736" cy="4633326"/>
        </p:xfrm>
        <a:graphic>
          <a:graphicData uri="http://schemas.openxmlformats.org/drawingml/2006/table">
            <a:tbl>
              <a:tblPr firstRow="1" firstCol="1" bandRow="1">
                <a:tableStyleId>{5C22544A-7EE6-4342-B048-85BDC9FD1C3A}</a:tableStyleId>
              </a:tblPr>
              <a:tblGrid>
                <a:gridCol w="1295747"/>
                <a:gridCol w="1405247"/>
                <a:gridCol w="1459997"/>
                <a:gridCol w="1240998"/>
                <a:gridCol w="1222747"/>
              </a:tblGrid>
              <a:tr h="1440156">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Districts</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No. of Inspection Conducted</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No. of Food Handlers present</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No. of Food Handlers with valid medical fitness certificate</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Percentage of Food Handlers with valid Medical Certificate</a:t>
                      </a:r>
                      <a:endParaRPr lang="en-IN" sz="1100" b="1" dirty="0">
                        <a:solidFill>
                          <a:schemeClr val="tx1"/>
                        </a:solidFill>
                        <a:effectLst/>
                        <a:latin typeface="Arial" pitchFamily="34" charset="0"/>
                        <a:ea typeface="Calibri"/>
                        <a:cs typeface="Arial" pitchFamily="34" charset="0"/>
                      </a:endParaRPr>
                    </a:p>
                  </a:txBody>
                  <a:tcPr marL="68580" marR="68580" marT="0" marB="0" anchor="ctr">
                    <a:solidFill>
                      <a:schemeClr val="accent5">
                        <a:lumMod val="40000"/>
                        <a:lumOff val="6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TVM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76.5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KLM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212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198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93.3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PTA</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228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38.1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ALPA</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583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451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77.3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KTM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80.4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IDKI</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353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265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75.07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EKM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133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751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487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64.84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TSR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475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404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85.05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PKD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264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236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89.39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MLPM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236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213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90.2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536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498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92.9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WND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86.4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KNR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231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185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80.08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KGD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83.03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20000"/>
                        <a:lumOff val="80000"/>
                      </a:schemeClr>
                    </a:solidFill>
                  </a:tcPr>
                </a:tc>
              </a:tr>
              <a:tr h="212878">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TOTAL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1154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4249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3335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78.48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5">
                        <a:lumMod val="60000"/>
                        <a:lumOff val="40000"/>
                      </a:schemeClr>
                    </a:solidFill>
                  </a:tcPr>
                </a:tc>
              </a:tr>
            </a:tbl>
          </a:graphicData>
        </a:graphic>
      </p:graphicFrame>
    </p:spTree>
    <p:extLst>
      <p:ext uri="{BB962C8B-B14F-4D97-AF65-F5344CB8AC3E}">
        <p14:creationId xmlns:p14="http://schemas.microsoft.com/office/powerpoint/2010/main" val="1859240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IN" sz="2000" b="1" dirty="0" smtClean="0">
                <a:solidFill>
                  <a:srgbClr val="FF0000"/>
                </a:solidFill>
                <a:latin typeface="Arial" pitchFamily="34" charset="0"/>
                <a:cs typeface="Arial" pitchFamily="34" charset="0"/>
              </a:rPr>
              <a:t>6.ONAM SPECIAL DRIVE</a:t>
            </a:r>
            <a:endParaRPr lang="en-IN" sz="2000" b="1" dirty="0">
              <a:solidFill>
                <a:srgbClr val="FF0000"/>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7144796"/>
              </p:ext>
            </p:extLst>
          </p:nvPr>
        </p:nvGraphicFramePr>
        <p:xfrm>
          <a:off x="1117614" y="1999387"/>
          <a:ext cx="6908771" cy="4525957"/>
        </p:xfrm>
        <a:graphic>
          <a:graphicData uri="http://schemas.openxmlformats.org/drawingml/2006/table">
            <a:tbl>
              <a:tblPr/>
              <a:tblGrid>
                <a:gridCol w="801116"/>
                <a:gridCol w="876435"/>
                <a:gridCol w="876435"/>
                <a:gridCol w="896976"/>
                <a:gridCol w="931212"/>
                <a:gridCol w="787422"/>
                <a:gridCol w="972295"/>
                <a:gridCol w="766880"/>
              </a:tblGrid>
              <a:tr h="280733">
                <a:tc rowSpan="2">
                  <a:txBody>
                    <a:bodyPr/>
                    <a:lstStyle/>
                    <a:p>
                      <a:pPr algn="ctr" rtl="0" fontAlgn="ctr"/>
                      <a:r>
                        <a:rPr lang="en-IN" sz="900" b="1" dirty="0">
                          <a:effectLst/>
                          <a:latin typeface="Arial" pitchFamily="34" charset="0"/>
                          <a:cs typeface="Arial" pitchFamily="34" charset="0"/>
                        </a:rPr>
                        <a:t>DISTRICT</a:t>
                      </a:r>
                    </a:p>
                  </a:txBody>
                  <a:tcPr marL="20541" marR="20541" marT="13694" marB="1369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rowSpan="2">
                  <a:txBody>
                    <a:bodyPr/>
                    <a:lstStyle/>
                    <a:p>
                      <a:pPr algn="ctr" rtl="0" fontAlgn="ctr"/>
                      <a:r>
                        <a:rPr lang="en-IN" sz="900" b="1" dirty="0">
                          <a:effectLst/>
                          <a:latin typeface="Arial" pitchFamily="34" charset="0"/>
                          <a:cs typeface="Arial" pitchFamily="34" charset="0"/>
                        </a:rPr>
                        <a:t>NO.OF SQUADS DEPLOYED</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rowSpan="2">
                  <a:txBody>
                    <a:bodyPr/>
                    <a:lstStyle/>
                    <a:p>
                      <a:pPr algn="ctr" rtl="0" fontAlgn="ctr"/>
                      <a:r>
                        <a:rPr lang="en-IN" sz="900" b="1" dirty="0">
                          <a:effectLst/>
                          <a:latin typeface="Arial" pitchFamily="34" charset="0"/>
                          <a:cs typeface="Arial" pitchFamily="34" charset="0"/>
                        </a:rPr>
                        <a:t>NO.OF INSPECTION</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rowSpan="2">
                  <a:txBody>
                    <a:bodyPr/>
                    <a:lstStyle/>
                    <a:p>
                      <a:pPr algn="ctr" rtl="0" fontAlgn="ctr"/>
                      <a:r>
                        <a:rPr lang="en-IN" sz="900" b="1" dirty="0">
                          <a:effectLst/>
                          <a:latin typeface="Arial" pitchFamily="34" charset="0"/>
                          <a:cs typeface="Arial" pitchFamily="34" charset="0"/>
                        </a:rPr>
                        <a:t>NO.OF RECTIFICATION NOTICE</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rowSpan="2">
                  <a:txBody>
                    <a:bodyPr/>
                    <a:lstStyle/>
                    <a:p>
                      <a:pPr algn="ctr" rtl="0" fontAlgn="ctr"/>
                      <a:r>
                        <a:rPr lang="en-IN" sz="900" b="1" dirty="0">
                          <a:effectLst/>
                          <a:latin typeface="Arial" pitchFamily="34" charset="0"/>
                          <a:cs typeface="Arial" pitchFamily="34" charset="0"/>
                        </a:rPr>
                        <a:t>NO.OF COMPOUNDING NOTICE</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gridSpan="2">
                  <a:txBody>
                    <a:bodyPr/>
                    <a:lstStyle/>
                    <a:p>
                      <a:pPr algn="ctr" rtl="0" fontAlgn="ctr"/>
                      <a:r>
                        <a:rPr lang="en-IN" sz="900" b="1">
                          <a:effectLst/>
                        </a:rPr>
                        <a:t>NO.OF SAMPLES LIFTED</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hMerge="1">
                  <a:txBody>
                    <a:bodyPr/>
                    <a:lstStyle/>
                    <a:p>
                      <a:endParaRPr lang="en-IN"/>
                    </a:p>
                  </a:txBody>
                  <a:tcPr/>
                </a:tc>
                <a:tc rowSpan="2">
                  <a:txBody>
                    <a:bodyPr/>
                    <a:lstStyle/>
                    <a:p>
                      <a:pPr algn="ctr" rtl="0" fontAlgn="ctr"/>
                      <a:r>
                        <a:rPr lang="en-IN" sz="900" b="1">
                          <a:effectLst/>
                          <a:latin typeface="Arial" pitchFamily="34" charset="0"/>
                          <a:cs typeface="Arial" pitchFamily="34" charset="0"/>
                        </a:rPr>
                        <a:t>NO.OF CLOSURES</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r>
              <a:tr h="349204">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rtl="0" fontAlgn="ctr"/>
                      <a:r>
                        <a:rPr lang="en-IN" sz="900" b="1" dirty="0">
                          <a:effectLst/>
                          <a:latin typeface="Arial" pitchFamily="34" charset="0"/>
                          <a:cs typeface="Arial" pitchFamily="34" charset="0"/>
                        </a:rPr>
                        <a:t>STATUTORY</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a:txBody>
                    <a:bodyPr/>
                    <a:lstStyle/>
                    <a:p>
                      <a:pPr algn="ctr" rtl="0" fontAlgn="ctr"/>
                      <a:r>
                        <a:rPr lang="en-IN" sz="900" b="1" dirty="0">
                          <a:effectLst/>
                          <a:latin typeface="Arial" pitchFamily="34" charset="0"/>
                          <a:cs typeface="Arial" pitchFamily="34" charset="0"/>
                        </a:rPr>
                        <a:t>SURVEILLANCE</a:t>
                      </a:r>
                    </a:p>
                  </a:txBody>
                  <a:tcPr marL="20541" marR="20541" marT="13694" marB="1369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40000"/>
                        <a:lumOff val="60000"/>
                      </a:schemeClr>
                    </a:solidFill>
                  </a:tcPr>
                </a:tc>
                <a:tc vMerge="1">
                  <a:txBody>
                    <a:bodyPr/>
                    <a:lstStyle/>
                    <a:p>
                      <a:endParaRPr lang="en-IN"/>
                    </a:p>
                  </a:txBody>
                  <a:tcPr/>
                </a:tc>
              </a:tr>
              <a:tr h="253344">
                <a:tc>
                  <a:txBody>
                    <a:bodyPr/>
                    <a:lstStyle/>
                    <a:p>
                      <a:pPr rtl="0" fontAlgn="b"/>
                      <a:r>
                        <a:rPr lang="en-IN" sz="1100" b="1" dirty="0">
                          <a:effectLst/>
                          <a:latin typeface="Arial" pitchFamily="34" charset="0"/>
                          <a:cs typeface="Arial" pitchFamily="34" charset="0"/>
                        </a:rPr>
                        <a:t>TVPM</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376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KLM</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268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PTA</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258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ALP</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241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68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KTM</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210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IDK</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167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EKM</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464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129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53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111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PKD</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193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89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TSR</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297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MLPM</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25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474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68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56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84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KKD</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22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424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44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43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105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WYND</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159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29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KNR</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291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20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35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77</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253344">
                <a:tc>
                  <a:txBody>
                    <a:bodyPr/>
                    <a:lstStyle/>
                    <a:p>
                      <a:pPr rtl="0" fontAlgn="b"/>
                      <a:r>
                        <a:rPr lang="en-IN" sz="1100" b="1" dirty="0">
                          <a:effectLst/>
                          <a:latin typeface="Arial" pitchFamily="34" charset="0"/>
                          <a:cs typeface="Arial" pitchFamily="34" charset="0"/>
                        </a:rPr>
                        <a:t>KSGD</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104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a:effectLst/>
                          <a:latin typeface="Arial" pitchFamily="34" charset="0"/>
                          <a:cs typeface="Arial" pitchFamily="34" charset="0"/>
                        </a:rPr>
                        <a:t>9</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28</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300" b="1" dirty="0">
                          <a:effectLst/>
                          <a:latin typeface="Arial" pitchFamily="34" charset="0"/>
                          <a:cs typeface="Arial" pitchFamily="34" charset="0"/>
                        </a:rPr>
                        <a:t>10</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349204">
                <a:tc>
                  <a:txBody>
                    <a:bodyPr/>
                    <a:lstStyle/>
                    <a:p>
                      <a:pPr rtl="0" fontAlgn="b"/>
                      <a:r>
                        <a:rPr lang="en-IN" sz="1100" b="1" dirty="0">
                          <a:effectLst/>
                          <a:latin typeface="Arial" pitchFamily="34" charset="0"/>
                          <a:cs typeface="Arial" pitchFamily="34" charset="0"/>
                        </a:rPr>
                        <a:t>TOTAL</a:t>
                      </a:r>
                    </a:p>
                  </a:txBody>
                  <a:tcPr marL="20541" marR="20541" marT="13694" marB="13694"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900" b="1" dirty="0">
                          <a:effectLst/>
                          <a:latin typeface="Arial" pitchFamily="34" charset="0"/>
                          <a:cs typeface="Arial" pitchFamily="34" charset="0"/>
                        </a:rPr>
                        <a:t>234</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900" b="1" dirty="0">
                          <a:effectLst/>
                          <a:latin typeface="Arial" pitchFamily="34" charset="0"/>
                          <a:cs typeface="Arial" pitchFamily="34" charset="0"/>
                        </a:rPr>
                        <a:t>3926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900" b="1" dirty="0">
                          <a:effectLst/>
                          <a:latin typeface="Arial" pitchFamily="34" charset="0"/>
                          <a:cs typeface="Arial" pitchFamily="34" charset="0"/>
                        </a:rPr>
                        <a:t>483</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900" b="1" dirty="0">
                          <a:effectLst/>
                          <a:latin typeface="Arial" pitchFamily="34" charset="0"/>
                          <a:cs typeface="Arial" pitchFamily="34" charset="0"/>
                        </a:rPr>
                        <a:t>386</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900" b="1" dirty="0">
                          <a:effectLst/>
                          <a:latin typeface="Arial" pitchFamily="34" charset="0"/>
                          <a:cs typeface="Arial" pitchFamily="34" charset="0"/>
                        </a:rPr>
                        <a:t>135</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900" b="1" dirty="0">
                          <a:effectLst/>
                          <a:latin typeface="Arial" pitchFamily="34" charset="0"/>
                          <a:cs typeface="Arial" pitchFamily="34" charset="0"/>
                        </a:rPr>
                        <a:t>772</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900" b="1" dirty="0">
                          <a:effectLst/>
                          <a:latin typeface="Arial" pitchFamily="34" charset="0"/>
                          <a:cs typeface="Arial" pitchFamily="34" charset="0"/>
                        </a:rPr>
                        <a:t>111</a:t>
                      </a:r>
                    </a:p>
                  </a:txBody>
                  <a:tcPr marL="20541" marR="20541" marT="13694" marB="13694"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5" name="Rectangle 4"/>
          <p:cNvSpPr/>
          <p:nvPr/>
        </p:nvSpPr>
        <p:spPr>
          <a:xfrm>
            <a:off x="971600" y="836712"/>
            <a:ext cx="7200800" cy="923330"/>
          </a:xfrm>
          <a:prstGeom prst="rect">
            <a:avLst/>
          </a:prstGeom>
        </p:spPr>
        <p:txBody>
          <a:bodyPr wrap="square">
            <a:spAutoFit/>
          </a:bodyPr>
          <a:lstStyle/>
          <a:p>
            <a:r>
              <a:rPr lang="en-IN" dirty="0"/>
              <a:t>This drive was conducted to ensure the quality and safety of food products sold in the market during the festive period when food consumption increases significantly. </a:t>
            </a:r>
          </a:p>
        </p:txBody>
      </p:sp>
    </p:spTree>
    <p:extLst>
      <p:ext uri="{BB962C8B-B14F-4D97-AF65-F5344CB8AC3E}">
        <p14:creationId xmlns:p14="http://schemas.microsoft.com/office/powerpoint/2010/main" val="275679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b="1" dirty="0" smtClean="0"/>
              <a:t>"Enforcement, Analysis and Awareness: How We Protect Your Food</a:t>
            </a:r>
            <a:r>
              <a:rPr lang="en-IN" b="1" dirty="0" smtClean="0"/>
              <a:t>"</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marL="0" indent="0">
              <a:buNone/>
            </a:pPr>
            <a:r>
              <a:rPr lang="en-IN" sz="2800" dirty="0" smtClean="0"/>
              <a:t>The </a:t>
            </a:r>
            <a:r>
              <a:rPr lang="en-IN" sz="2800" dirty="0"/>
              <a:t>Food Safety Department of Kerala is committed to ensuring the safety of food consumed by the public. Over the last 6 months, the department has conducted rigorous enforcement activities and organized extensive awareness programs to educate food business operators (FBOs) and the public about food safety regulations and best practices.</a:t>
            </a:r>
          </a:p>
          <a:p>
            <a:endParaRPr lang="en-IN" dirty="0"/>
          </a:p>
        </p:txBody>
      </p:sp>
    </p:spTree>
    <p:extLst>
      <p:ext uri="{BB962C8B-B14F-4D97-AF65-F5344CB8AC3E}">
        <p14:creationId xmlns:p14="http://schemas.microsoft.com/office/powerpoint/2010/main" val="4070948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634082"/>
          </a:xfrm>
        </p:spPr>
        <p:txBody>
          <a:bodyPr>
            <a:normAutofit/>
          </a:bodyPr>
          <a:lstStyle/>
          <a:p>
            <a:r>
              <a:rPr lang="en-IN" sz="2400" b="1" dirty="0" smtClean="0">
                <a:solidFill>
                  <a:srgbClr val="FF0000"/>
                </a:solidFill>
                <a:latin typeface="Arial" pitchFamily="34" charset="0"/>
                <a:cs typeface="Arial" pitchFamily="34" charset="0"/>
              </a:rPr>
              <a:t>7.CHECKPOST INSPECTIONS</a:t>
            </a:r>
            <a:endParaRPr lang="en-IN" sz="2400" b="1" dirty="0">
              <a:solidFill>
                <a:srgbClr val="FF0000"/>
              </a:solidFill>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6159567"/>
              </p:ext>
            </p:extLst>
          </p:nvPr>
        </p:nvGraphicFramePr>
        <p:xfrm>
          <a:off x="683569" y="2143397"/>
          <a:ext cx="7776862" cy="4453954"/>
        </p:xfrm>
        <a:graphic>
          <a:graphicData uri="http://schemas.openxmlformats.org/drawingml/2006/table">
            <a:tbl>
              <a:tblPr/>
              <a:tblGrid>
                <a:gridCol w="73720"/>
                <a:gridCol w="1050837"/>
                <a:gridCol w="806934"/>
                <a:gridCol w="753992"/>
                <a:gridCol w="855041"/>
                <a:gridCol w="513025"/>
                <a:gridCol w="862815"/>
                <a:gridCol w="582982"/>
                <a:gridCol w="466386"/>
                <a:gridCol w="396427"/>
                <a:gridCol w="750792"/>
                <a:gridCol w="663911"/>
              </a:tblGrid>
              <a:tr h="308505">
                <a:tc rowSpan="2">
                  <a:txBody>
                    <a:bodyPr/>
                    <a:lstStyle/>
                    <a:p>
                      <a:pPr algn="ctr" rtl="0" fontAlgn="ctr"/>
                      <a:r>
                        <a:rPr lang="en-IN" sz="800" b="1" dirty="0">
                          <a:effectLst/>
                        </a:rPr>
                        <a:t>DCFS</a:t>
                      </a:r>
                    </a:p>
                  </a:txBody>
                  <a:tcPr marL="21872" marR="21872" marT="14581" marB="14581"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rowSpan="2">
                  <a:txBody>
                    <a:bodyPr/>
                    <a:lstStyle/>
                    <a:p>
                      <a:pPr algn="ctr" rtl="0" fontAlgn="ctr"/>
                      <a:r>
                        <a:rPr lang="en-IN" sz="1000" b="1" dirty="0">
                          <a:effectLst/>
                          <a:latin typeface="Arial" pitchFamily="34" charset="0"/>
                          <a:cs typeface="Arial" pitchFamily="34" charset="0"/>
                        </a:rPr>
                        <a:t>NAME OF CHECKPOST</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rowSpan="2">
                  <a:txBody>
                    <a:bodyPr/>
                    <a:lstStyle/>
                    <a:p>
                      <a:pPr algn="ctr" rtl="0" fontAlgn="ctr"/>
                      <a:r>
                        <a:rPr lang="en-IN" sz="1000" b="1" dirty="0">
                          <a:effectLst/>
                          <a:latin typeface="Arial" pitchFamily="34" charset="0"/>
                          <a:cs typeface="Arial" pitchFamily="34" charset="0"/>
                        </a:rPr>
                        <a:t>NO. OF SQUAD DEPLOYED</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rowSpan="2">
                  <a:txBody>
                    <a:bodyPr/>
                    <a:lstStyle/>
                    <a:p>
                      <a:pPr algn="ctr" rtl="0" fontAlgn="ctr"/>
                      <a:r>
                        <a:rPr lang="en-IN" sz="1000" b="1" dirty="0" smtClean="0">
                          <a:effectLst/>
                          <a:latin typeface="Arial" pitchFamily="34" charset="0"/>
                          <a:cs typeface="Arial" pitchFamily="34" charset="0"/>
                        </a:rPr>
                        <a:t>INSPECTIONS</a:t>
                      </a:r>
                      <a:endParaRPr lang="en-IN" sz="1000" b="1" dirty="0">
                        <a:effectLst/>
                        <a:latin typeface="Arial" pitchFamily="34" charset="0"/>
                        <a:cs typeface="Arial" pitchFamily="34" charset="0"/>
                      </a:endParaRP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gridSpan="4">
                  <a:txBody>
                    <a:bodyPr/>
                    <a:lstStyle/>
                    <a:p>
                      <a:pPr algn="ctr" rtl="0" fontAlgn="ctr"/>
                      <a:r>
                        <a:rPr lang="en-IN" sz="1000" b="1">
                          <a:effectLst/>
                          <a:latin typeface="Arial" pitchFamily="34" charset="0"/>
                          <a:cs typeface="Arial" pitchFamily="34" charset="0"/>
                        </a:rPr>
                        <a:t>NO .OF SURVEILLANCE SAMPLES</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algn="ctr" rtl="0" fontAlgn="ctr"/>
                      <a:r>
                        <a:rPr lang="en-IN" sz="1000" b="1" dirty="0">
                          <a:effectLst/>
                          <a:latin typeface="Arial" pitchFamily="34" charset="0"/>
                          <a:cs typeface="Arial" pitchFamily="34" charset="0"/>
                        </a:rPr>
                        <a:t>NO.OF STATUTORY SAMPLES</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8742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rtl="0" fontAlgn="ctr"/>
                      <a:r>
                        <a:rPr lang="en-IN" sz="1000" b="1" dirty="0">
                          <a:effectLst/>
                          <a:latin typeface="Arial" pitchFamily="34" charset="0"/>
                          <a:cs typeface="Arial" pitchFamily="34" charset="0"/>
                        </a:rPr>
                        <a:t>MILK &amp;MILK PRODUCTS</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a:txBody>
                    <a:bodyPr/>
                    <a:lstStyle/>
                    <a:p>
                      <a:pPr algn="ctr" rtl="0" fontAlgn="ctr"/>
                      <a:r>
                        <a:rPr lang="en-IN" sz="1000" b="1" dirty="0">
                          <a:effectLst/>
                          <a:latin typeface="Arial" pitchFamily="34" charset="0"/>
                          <a:cs typeface="Arial" pitchFamily="34" charset="0"/>
                        </a:rPr>
                        <a:t>OIL</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a:txBody>
                    <a:bodyPr/>
                    <a:lstStyle/>
                    <a:p>
                      <a:pPr algn="ctr" rtl="0" fontAlgn="ctr"/>
                      <a:r>
                        <a:rPr lang="en-IN" sz="1000" b="1" dirty="0">
                          <a:effectLst/>
                          <a:latin typeface="Arial" pitchFamily="34" charset="0"/>
                          <a:cs typeface="Arial" pitchFamily="34" charset="0"/>
                        </a:rPr>
                        <a:t>VEGETABELS</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a:txBody>
                    <a:bodyPr/>
                    <a:lstStyle/>
                    <a:p>
                      <a:pPr algn="ctr" rtl="0" fontAlgn="ctr"/>
                      <a:r>
                        <a:rPr lang="en-IN" sz="1000" b="1" dirty="0">
                          <a:effectLst/>
                          <a:latin typeface="Arial" pitchFamily="34" charset="0"/>
                          <a:cs typeface="Arial" pitchFamily="34" charset="0"/>
                        </a:rPr>
                        <a:t>OTHERS</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a:txBody>
                    <a:bodyPr/>
                    <a:lstStyle/>
                    <a:p>
                      <a:pPr algn="ctr" rtl="0" fontAlgn="ctr"/>
                      <a:r>
                        <a:rPr lang="en-IN" sz="1000" b="1" dirty="0">
                          <a:effectLst/>
                          <a:latin typeface="Arial" pitchFamily="34" charset="0"/>
                          <a:cs typeface="Arial" pitchFamily="34" charset="0"/>
                        </a:rPr>
                        <a:t>MILK</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a:txBody>
                    <a:bodyPr/>
                    <a:lstStyle/>
                    <a:p>
                      <a:pPr algn="ctr" rtl="0" fontAlgn="ctr"/>
                      <a:r>
                        <a:rPr lang="en-IN" sz="1000" b="1" dirty="0">
                          <a:effectLst/>
                          <a:latin typeface="Arial" pitchFamily="34" charset="0"/>
                          <a:cs typeface="Arial" pitchFamily="34" charset="0"/>
                        </a:rPr>
                        <a:t>OIL</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a:txBody>
                    <a:bodyPr/>
                    <a:lstStyle/>
                    <a:p>
                      <a:pPr algn="ctr" rtl="0" fontAlgn="ctr"/>
                      <a:r>
                        <a:rPr lang="en-IN" sz="1000" b="1" dirty="0">
                          <a:effectLst/>
                          <a:latin typeface="Arial" pitchFamily="34" charset="0"/>
                          <a:cs typeface="Arial" pitchFamily="34" charset="0"/>
                        </a:rPr>
                        <a:t>VEGETABLES</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c>
                  <a:txBody>
                    <a:bodyPr/>
                    <a:lstStyle/>
                    <a:p>
                      <a:pPr algn="ctr" rtl="0" fontAlgn="ctr"/>
                      <a:r>
                        <a:rPr lang="en-IN" sz="1000" b="1" dirty="0">
                          <a:effectLst/>
                          <a:latin typeface="Arial" pitchFamily="34" charset="0"/>
                          <a:cs typeface="Arial" pitchFamily="34" charset="0"/>
                        </a:rPr>
                        <a:t>OTHERS</a:t>
                      </a:r>
                    </a:p>
                  </a:txBody>
                  <a:tcPr marL="21872" marR="21872" marT="14581" marB="14581"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60000"/>
                        <a:lumOff val="40000"/>
                      </a:schemeClr>
                    </a:solidFill>
                  </a:tcPr>
                </a:tc>
              </a:tr>
              <a:tr h="502218">
                <a:tc rowSpan="2">
                  <a:txBody>
                    <a:bodyPr/>
                    <a:lstStyle/>
                    <a:p>
                      <a:pPr rtl="0" fontAlgn="ctr"/>
                      <a:r>
                        <a:rPr lang="en-IN" sz="900" b="1">
                          <a:effectLst/>
                        </a:rPr>
                        <a:t>DCFS TVM</a:t>
                      </a:r>
                    </a:p>
                  </a:txBody>
                  <a:tcPr marL="21872" marR="21872" marT="14581" marB="14581"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000" b="1" dirty="0">
                          <a:effectLst/>
                          <a:latin typeface="Arial" pitchFamily="34" charset="0"/>
                          <a:cs typeface="Arial" pitchFamily="34" charset="0"/>
                        </a:rPr>
                        <a:t>PARASSALA</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8</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133</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270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28</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12</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628490">
                <a:tc vMerge="1">
                  <a:txBody>
                    <a:bodyPr/>
                    <a:lstStyle/>
                    <a:p>
                      <a:endParaRPr lang="en-IN"/>
                    </a:p>
                  </a:txBody>
                  <a:tcPr/>
                </a:tc>
                <a:tc>
                  <a:txBody>
                    <a:bodyPr/>
                    <a:lstStyle/>
                    <a:p>
                      <a:pPr rtl="0" fontAlgn="b"/>
                      <a:r>
                        <a:rPr lang="en-IN" sz="1000" b="1" dirty="0">
                          <a:effectLst/>
                          <a:latin typeface="Arial" pitchFamily="34" charset="0"/>
                          <a:cs typeface="Arial" pitchFamily="34" charset="0"/>
                        </a:rPr>
                        <a:t>ARYANKAVU</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8</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135</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104</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30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1</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1130708">
                <a:tc>
                  <a:txBody>
                    <a:bodyPr/>
                    <a:lstStyle/>
                    <a:p>
                      <a:pPr rtl="0" fontAlgn="ctr"/>
                      <a:r>
                        <a:rPr lang="en-IN" sz="900" b="1">
                          <a:effectLst/>
                        </a:rPr>
                        <a:t>DCFS EKM</a:t>
                      </a:r>
                    </a:p>
                  </a:txBody>
                  <a:tcPr marL="21872" marR="21872" marT="14581" marB="14581"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000" b="1" dirty="0">
                          <a:effectLst/>
                          <a:latin typeface="Arial" pitchFamily="34" charset="0"/>
                          <a:cs typeface="Arial" pitchFamily="34" charset="0"/>
                        </a:rPr>
                        <a:t>KUMILI</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8</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129</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43</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76</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3</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444821">
                <a:tc rowSpan="2">
                  <a:txBody>
                    <a:bodyPr/>
                    <a:lstStyle/>
                    <a:p>
                      <a:pPr rtl="0" fontAlgn="ctr"/>
                      <a:r>
                        <a:rPr lang="en-IN" sz="900" b="1">
                          <a:effectLst/>
                        </a:rPr>
                        <a:t>DCFS KKD</a:t>
                      </a:r>
                    </a:p>
                  </a:txBody>
                  <a:tcPr marL="21872" marR="21872" marT="14581" marB="14581"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IN" sz="1000" b="1" dirty="0">
                          <a:effectLst/>
                          <a:latin typeface="Arial" pitchFamily="34" charset="0"/>
                          <a:cs typeface="Arial" pitchFamily="34" charset="0"/>
                        </a:rPr>
                        <a:t>MEENAKSHIPURAM</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8</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213</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215</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5</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685886">
                <a:tc vMerge="1">
                  <a:txBody>
                    <a:bodyPr/>
                    <a:lstStyle/>
                    <a:p>
                      <a:endParaRPr lang="en-IN"/>
                    </a:p>
                  </a:txBody>
                  <a:tcPr/>
                </a:tc>
                <a:tc>
                  <a:txBody>
                    <a:bodyPr/>
                    <a:lstStyle/>
                    <a:p>
                      <a:pPr rtl="0" fontAlgn="b"/>
                      <a:r>
                        <a:rPr lang="en-IN" sz="1000" b="1" dirty="0">
                          <a:effectLst/>
                          <a:latin typeface="Arial" pitchFamily="34" charset="0"/>
                          <a:cs typeface="Arial" pitchFamily="34" charset="0"/>
                        </a:rPr>
                        <a:t>WALAYAR</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8</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77</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119</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2</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5</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7</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5">
                        <a:lumMod val="20000"/>
                        <a:lumOff val="80000"/>
                      </a:schemeClr>
                    </a:solidFill>
                  </a:tcPr>
                </a:tc>
              </a:tr>
              <a:tr h="365901">
                <a:tc gridSpan="2">
                  <a:txBody>
                    <a:bodyPr/>
                    <a:lstStyle/>
                    <a:p>
                      <a:pPr algn="ctr" rtl="0" fontAlgn="b"/>
                      <a:r>
                        <a:rPr lang="en-IN" sz="1000" b="1" dirty="0">
                          <a:effectLst/>
                          <a:latin typeface="Arial" pitchFamily="34" charset="0"/>
                          <a:cs typeface="Arial" pitchFamily="34" charset="0"/>
                        </a:rPr>
                        <a:t>TOTAL</a:t>
                      </a:r>
                    </a:p>
                  </a:txBody>
                  <a:tcPr marL="21872" marR="21872" marT="14581" marB="14581"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endParaRPr lang="en-IN"/>
                    </a:p>
                  </a:txBody>
                  <a:tcPr/>
                </a:tc>
                <a:tc>
                  <a:txBody>
                    <a:bodyPr/>
                    <a:lstStyle/>
                    <a:p>
                      <a:pPr algn="ctr" rtl="0" fontAlgn="b"/>
                      <a:r>
                        <a:rPr lang="en-IN" sz="1000" b="1" dirty="0">
                          <a:effectLst/>
                          <a:latin typeface="Arial" pitchFamily="34" charset="0"/>
                          <a:cs typeface="Arial" pitchFamily="34" charset="0"/>
                        </a:rPr>
                        <a:t>40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687</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751</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2</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139</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22</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6</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rtl="0" fontAlgn="b"/>
                      <a:r>
                        <a:rPr lang="en-IN" sz="1000" b="1" dirty="0">
                          <a:effectLst/>
                          <a:latin typeface="Arial" pitchFamily="34" charset="0"/>
                          <a:cs typeface="Arial" pitchFamily="34" charset="0"/>
                        </a:rPr>
                        <a:t>0</a:t>
                      </a:r>
                    </a:p>
                  </a:txBody>
                  <a:tcPr marL="21872" marR="21872" marT="14581" marB="14581"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60000"/>
                        <a:lumOff val="40000"/>
                      </a:schemeClr>
                    </a:solidFill>
                  </a:tcPr>
                </a:tc>
              </a:tr>
            </a:tbl>
          </a:graphicData>
        </a:graphic>
      </p:graphicFrame>
      <p:sp>
        <p:nvSpPr>
          <p:cNvPr id="7" name="Rectangle 6"/>
          <p:cNvSpPr/>
          <p:nvPr/>
        </p:nvSpPr>
        <p:spPr>
          <a:xfrm>
            <a:off x="539552" y="620688"/>
            <a:ext cx="7704856" cy="1477328"/>
          </a:xfrm>
          <a:prstGeom prst="rect">
            <a:avLst/>
          </a:prstGeom>
        </p:spPr>
        <p:txBody>
          <a:bodyPr wrap="square">
            <a:spAutoFit/>
          </a:bodyPr>
          <a:lstStyle/>
          <a:p>
            <a:r>
              <a:rPr lang="en-IN" dirty="0"/>
              <a:t>In preparation for the festive </a:t>
            </a:r>
            <a:r>
              <a:rPr lang="en-IN" dirty="0" err="1"/>
              <a:t>Onam</a:t>
            </a:r>
            <a:r>
              <a:rPr lang="en-IN" dirty="0"/>
              <a:t> season, the Kerala Food Safety Department carried out extensive inspections at key </a:t>
            </a:r>
            <a:r>
              <a:rPr lang="en-IN" dirty="0" err="1"/>
              <a:t>checkposts</a:t>
            </a:r>
            <a:r>
              <a:rPr lang="en-IN" dirty="0"/>
              <a:t> across the state. These inspections, aimed at ensuring the safety and quality of food products entering Kerala, were conducted at major </a:t>
            </a:r>
            <a:r>
              <a:rPr lang="en-IN" dirty="0" err="1"/>
              <a:t>checkposts</a:t>
            </a:r>
            <a:r>
              <a:rPr lang="en-IN" dirty="0"/>
              <a:t> including </a:t>
            </a:r>
            <a:r>
              <a:rPr lang="en-IN" dirty="0" err="1"/>
              <a:t>Parassala</a:t>
            </a:r>
            <a:r>
              <a:rPr lang="en-IN" dirty="0"/>
              <a:t>, </a:t>
            </a:r>
            <a:r>
              <a:rPr lang="en-IN" dirty="0" err="1"/>
              <a:t>Aryankavu</a:t>
            </a:r>
            <a:r>
              <a:rPr lang="en-IN" dirty="0"/>
              <a:t>, </a:t>
            </a:r>
            <a:r>
              <a:rPr lang="en-IN" dirty="0" err="1"/>
              <a:t>Kumili</a:t>
            </a:r>
            <a:r>
              <a:rPr lang="en-IN" dirty="0"/>
              <a:t>, </a:t>
            </a:r>
            <a:r>
              <a:rPr lang="en-IN" dirty="0" err="1"/>
              <a:t>Meenakshipuram</a:t>
            </a:r>
            <a:r>
              <a:rPr lang="en-IN" dirty="0"/>
              <a:t>, and </a:t>
            </a:r>
            <a:r>
              <a:rPr lang="en-IN" dirty="0" err="1"/>
              <a:t>Walayar</a:t>
            </a:r>
            <a:endParaRPr lang="en-IN" dirty="0"/>
          </a:p>
        </p:txBody>
      </p:sp>
    </p:spTree>
    <p:extLst>
      <p:ext uri="{BB962C8B-B14F-4D97-AF65-F5344CB8AC3E}">
        <p14:creationId xmlns:p14="http://schemas.microsoft.com/office/powerpoint/2010/main" val="1012237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solidFill>
                  <a:srgbClr val="FF0000"/>
                </a:solidFill>
              </a:rPr>
              <a:t>ANALYSIS OF FOOD SAMPLE</a:t>
            </a:r>
            <a:endParaRPr lang="en-IN" b="1" dirty="0">
              <a:solidFill>
                <a:srgbClr val="FF0000"/>
              </a:solidFill>
            </a:endParaRPr>
          </a:p>
        </p:txBody>
      </p:sp>
      <p:sp>
        <p:nvSpPr>
          <p:cNvPr id="3" name="Content Placeholder 2"/>
          <p:cNvSpPr>
            <a:spLocks noGrp="1"/>
          </p:cNvSpPr>
          <p:nvPr>
            <p:ph idx="1"/>
          </p:nvPr>
        </p:nvSpPr>
        <p:spPr/>
        <p:txBody>
          <a:bodyPr/>
          <a:lstStyle/>
          <a:p>
            <a:pPr marL="0" indent="0">
              <a:buNone/>
            </a:pPr>
            <a:endParaRPr lang="en-IN" dirty="0" smtClean="0">
              <a:latin typeface="Elephant" pitchFamily="18" charset="0"/>
            </a:endParaRPr>
          </a:p>
          <a:p>
            <a:pPr marL="0" indent="0">
              <a:buNone/>
            </a:pPr>
            <a:endParaRPr lang="en-IN" dirty="0">
              <a:latin typeface="Elephant" pitchFamily="18" charset="0"/>
            </a:endParaRPr>
          </a:p>
          <a:p>
            <a:pPr marL="0" indent="0">
              <a:buNone/>
            </a:pPr>
            <a:endParaRPr lang="en-IN" dirty="0" smtClean="0">
              <a:latin typeface="Elephant" pitchFamily="18" charset="0"/>
            </a:endParaRPr>
          </a:p>
          <a:p>
            <a:pPr marL="0" indent="0">
              <a:buNone/>
            </a:pPr>
            <a:r>
              <a:rPr lang="en-IN" dirty="0" smtClean="0">
                <a:latin typeface="Elephant" pitchFamily="18" charset="0"/>
              </a:rPr>
              <a:t>Total analysis report of 5 labs</a:t>
            </a:r>
            <a:endParaRPr lang="en-IN" dirty="0">
              <a:latin typeface="Elephant" pitchFamily="18" charset="0"/>
            </a:endParaRPr>
          </a:p>
        </p:txBody>
      </p:sp>
    </p:spTree>
    <p:extLst>
      <p:ext uri="{BB962C8B-B14F-4D97-AF65-F5344CB8AC3E}">
        <p14:creationId xmlns:p14="http://schemas.microsoft.com/office/powerpoint/2010/main" val="1874253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98813722"/>
              </p:ext>
            </p:extLst>
          </p:nvPr>
        </p:nvGraphicFramePr>
        <p:xfrm>
          <a:off x="577849" y="1673701"/>
          <a:ext cx="7988301" cy="4314825"/>
        </p:xfrm>
        <a:graphic>
          <a:graphicData uri="http://schemas.openxmlformats.org/drawingml/2006/table">
            <a:tbl>
              <a:tblPr>
                <a:tableStyleId>{5C22544A-7EE6-4342-B048-85BDC9FD1C3A}</a:tableStyleId>
              </a:tblPr>
              <a:tblGrid>
                <a:gridCol w="571205"/>
                <a:gridCol w="1119562"/>
                <a:gridCol w="642605"/>
                <a:gridCol w="662598"/>
                <a:gridCol w="676878"/>
                <a:gridCol w="731142"/>
                <a:gridCol w="728286"/>
                <a:gridCol w="1016745"/>
                <a:gridCol w="1016745"/>
                <a:gridCol w="822535"/>
              </a:tblGrid>
              <a:tr h="190500">
                <a:tc rowSpan="2">
                  <a:txBody>
                    <a:bodyPr/>
                    <a:lstStyle/>
                    <a:p>
                      <a:pPr algn="ctr" fontAlgn="ctr"/>
                      <a:r>
                        <a:rPr lang="en-IN" sz="1100" u="none" strike="noStrike" dirty="0">
                          <a:effectLst/>
                        </a:rPr>
                        <a:t>Sl. No</a:t>
                      </a:r>
                      <a:endParaRPr lang="en-IN" sz="1100" b="1" i="0" u="none" strike="noStrike" dirty="0">
                        <a:solidFill>
                          <a:srgbClr val="000000"/>
                        </a:solidFill>
                        <a:effectLst/>
                        <a:latin typeface="Calibri"/>
                      </a:endParaRPr>
                    </a:p>
                  </a:txBody>
                  <a:tcPr marL="9525" marR="9525" marT="9525" marB="0" anchor="ctr">
                    <a:solidFill>
                      <a:srgbClr val="FF0000"/>
                    </a:solidFill>
                  </a:tcPr>
                </a:tc>
                <a:tc rowSpan="2">
                  <a:txBody>
                    <a:bodyPr/>
                    <a:lstStyle/>
                    <a:p>
                      <a:pPr algn="ctr" fontAlgn="ctr"/>
                      <a:r>
                        <a:rPr lang="en-IN" sz="1100" u="none" strike="noStrike" dirty="0">
                          <a:effectLst/>
                        </a:rPr>
                        <a:t>Category</a:t>
                      </a:r>
                      <a:endParaRPr lang="en-IN" sz="1100" b="1" i="0" u="none" strike="noStrike" dirty="0">
                        <a:solidFill>
                          <a:srgbClr val="000000"/>
                        </a:solidFill>
                        <a:effectLst/>
                        <a:latin typeface="Calibri"/>
                      </a:endParaRPr>
                    </a:p>
                  </a:txBody>
                  <a:tcPr marL="9525" marR="9525" marT="9525" marB="0" anchor="ctr">
                    <a:solidFill>
                      <a:srgbClr val="FF0000"/>
                    </a:solidFill>
                  </a:tcPr>
                </a:tc>
                <a:tc rowSpan="2">
                  <a:txBody>
                    <a:bodyPr/>
                    <a:lstStyle/>
                    <a:p>
                      <a:pPr algn="ctr" fontAlgn="ctr"/>
                      <a:r>
                        <a:rPr lang="en-IN" sz="1100" u="none" strike="noStrike" dirty="0">
                          <a:effectLst/>
                        </a:rPr>
                        <a:t>Collected samples</a:t>
                      </a:r>
                      <a:endParaRPr lang="en-IN" sz="1100" b="1" i="0" u="none" strike="noStrike" dirty="0">
                        <a:solidFill>
                          <a:srgbClr val="000000"/>
                        </a:solidFill>
                        <a:effectLst/>
                        <a:latin typeface="Calibri"/>
                      </a:endParaRPr>
                    </a:p>
                  </a:txBody>
                  <a:tcPr marL="9525" marR="9525" marT="9525" marB="0" anchor="ctr">
                    <a:solidFill>
                      <a:srgbClr val="FF0000"/>
                    </a:solidFill>
                  </a:tcPr>
                </a:tc>
                <a:tc rowSpan="2">
                  <a:txBody>
                    <a:bodyPr/>
                    <a:lstStyle/>
                    <a:p>
                      <a:pPr algn="ctr" fontAlgn="ctr"/>
                      <a:r>
                        <a:rPr lang="en-IN" sz="1100" u="none" strike="noStrike" dirty="0">
                          <a:effectLst/>
                        </a:rPr>
                        <a:t>Analysed Samples</a:t>
                      </a:r>
                      <a:endParaRPr lang="en-IN" sz="1100" b="1" i="0" u="none" strike="noStrike" dirty="0">
                        <a:solidFill>
                          <a:srgbClr val="000000"/>
                        </a:solidFill>
                        <a:effectLst/>
                        <a:latin typeface="Calibri"/>
                      </a:endParaRPr>
                    </a:p>
                  </a:txBody>
                  <a:tcPr marL="9525" marR="9525" marT="9525" marB="0" anchor="ctr">
                    <a:solidFill>
                      <a:srgbClr val="FF0000"/>
                    </a:solidFill>
                  </a:tcPr>
                </a:tc>
                <a:tc rowSpan="2">
                  <a:txBody>
                    <a:bodyPr/>
                    <a:lstStyle/>
                    <a:p>
                      <a:pPr algn="ctr" fontAlgn="ctr"/>
                      <a:r>
                        <a:rPr lang="en-IN" sz="1100" u="none" strike="noStrike" dirty="0">
                          <a:effectLst/>
                        </a:rPr>
                        <a:t>Non-Conforming Samples</a:t>
                      </a:r>
                      <a:endParaRPr lang="en-IN" sz="1100" b="1" i="0" u="none" strike="noStrike" dirty="0">
                        <a:solidFill>
                          <a:srgbClr val="000000"/>
                        </a:solidFill>
                        <a:effectLst/>
                        <a:latin typeface="Calibri"/>
                      </a:endParaRPr>
                    </a:p>
                  </a:txBody>
                  <a:tcPr marL="9525" marR="9525" marT="9525" marB="0" anchor="ctr">
                    <a:solidFill>
                      <a:srgbClr val="FF0000"/>
                    </a:solidFill>
                  </a:tcPr>
                </a:tc>
                <a:tc gridSpan="5">
                  <a:txBody>
                    <a:bodyPr/>
                    <a:lstStyle/>
                    <a:p>
                      <a:pPr algn="ctr" fontAlgn="ctr"/>
                      <a:r>
                        <a:rPr lang="en-US" sz="1100" u="none" strike="noStrike" dirty="0">
                          <a:effectLst/>
                        </a:rPr>
                        <a:t>Details of Non Conforming samples</a:t>
                      </a:r>
                      <a:endParaRPr lang="en-US" sz="1100" b="1" i="0" u="none" strike="noStrike" dirty="0">
                        <a:solidFill>
                          <a:srgbClr val="000000"/>
                        </a:solidFill>
                        <a:effectLst/>
                        <a:latin typeface="Calibri"/>
                      </a:endParaRPr>
                    </a:p>
                  </a:txBody>
                  <a:tcPr marL="9525" marR="9525" marT="9525" marB="0" anchor="ctr">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62420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u="none" strike="noStrike" dirty="0">
                          <a:effectLst/>
                        </a:rPr>
                        <a:t>Unsafe</a:t>
                      </a:r>
                      <a:endParaRPr lang="en-IN" sz="1100" b="1" i="0" u="none" strike="noStrike" dirty="0">
                        <a:solidFill>
                          <a:srgbClr val="000000"/>
                        </a:solidFill>
                        <a:effectLst/>
                        <a:latin typeface="Calibri"/>
                      </a:endParaRPr>
                    </a:p>
                  </a:txBody>
                  <a:tcPr marL="9525" marR="9525" marT="9525" marB="0" anchor="ctr">
                    <a:solidFill>
                      <a:srgbClr val="FF0000"/>
                    </a:solidFill>
                  </a:tcPr>
                </a:tc>
                <a:tc>
                  <a:txBody>
                    <a:bodyPr/>
                    <a:lstStyle/>
                    <a:p>
                      <a:pPr algn="ctr" fontAlgn="ctr"/>
                      <a:r>
                        <a:rPr lang="en-IN" sz="1100" u="none" strike="noStrike" dirty="0">
                          <a:effectLst/>
                        </a:rPr>
                        <a:t>Substandard</a:t>
                      </a:r>
                      <a:endParaRPr lang="en-IN" sz="1100" b="1" i="0" u="none" strike="noStrike" dirty="0">
                        <a:solidFill>
                          <a:srgbClr val="000000"/>
                        </a:solidFill>
                        <a:effectLst/>
                        <a:latin typeface="Calibri"/>
                      </a:endParaRPr>
                    </a:p>
                  </a:txBody>
                  <a:tcPr marL="9525" marR="9525" marT="9525" marB="0" anchor="ctr">
                    <a:solidFill>
                      <a:srgbClr val="FF0000"/>
                    </a:solidFill>
                  </a:tcPr>
                </a:tc>
                <a:tc>
                  <a:txBody>
                    <a:bodyPr/>
                    <a:lstStyle/>
                    <a:p>
                      <a:pPr algn="ctr" fontAlgn="ctr"/>
                      <a:r>
                        <a:rPr lang="en-IN" sz="1100" u="none" strike="noStrike" dirty="0">
                          <a:effectLst/>
                        </a:rPr>
                        <a:t>Labelling Defects</a:t>
                      </a:r>
                      <a:endParaRPr lang="en-IN" sz="1100" b="1" i="0" u="none" strike="noStrike" dirty="0">
                        <a:solidFill>
                          <a:srgbClr val="000000"/>
                        </a:solidFill>
                        <a:effectLst/>
                        <a:latin typeface="Calibri"/>
                      </a:endParaRPr>
                    </a:p>
                  </a:txBody>
                  <a:tcPr marL="9525" marR="9525" marT="9525" marB="0" anchor="ctr">
                    <a:solidFill>
                      <a:srgbClr val="FF0000"/>
                    </a:solidFill>
                  </a:tcPr>
                </a:tc>
                <a:tc>
                  <a:txBody>
                    <a:bodyPr/>
                    <a:lstStyle/>
                    <a:p>
                      <a:pPr algn="ctr" fontAlgn="ctr"/>
                      <a:r>
                        <a:rPr lang="en-IN" sz="1100" u="none" strike="noStrike" dirty="0">
                          <a:effectLst/>
                        </a:rPr>
                        <a:t>Misleading Claims/</a:t>
                      </a:r>
                      <a:br>
                        <a:rPr lang="en-IN" sz="1100" u="none" strike="noStrike" dirty="0">
                          <a:effectLst/>
                        </a:rPr>
                      </a:br>
                      <a:r>
                        <a:rPr lang="en-IN" sz="1100" u="none" strike="noStrike" dirty="0">
                          <a:effectLst/>
                        </a:rPr>
                        <a:t>  Not satisfactory</a:t>
                      </a:r>
                      <a:endParaRPr lang="en-IN" sz="1100" b="1" i="0" u="none" strike="noStrike" dirty="0">
                        <a:solidFill>
                          <a:srgbClr val="000000"/>
                        </a:solidFill>
                        <a:effectLst/>
                        <a:latin typeface="Calibri"/>
                      </a:endParaRPr>
                    </a:p>
                  </a:txBody>
                  <a:tcPr marL="9525" marR="9525" marT="9525" marB="0" anchor="ctr">
                    <a:solidFill>
                      <a:srgbClr val="FF0000"/>
                    </a:solidFill>
                  </a:tcPr>
                </a:tc>
                <a:tc>
                  <a:txBody>
                    <a:bodyPr/>
                    <a:lstStyle/>
                    <a:p>
                      <a:pPr algn="ctr" fontAlgn="ctr"/>
                      <a:r>
                        <a:rPr lang="en-IN" sz="1100" u="none" strike="noStrike" dirty="0" err="1">
                          <a:effectLst/>
                        </a:rPr>
                        <a:t>Miscallaneous</a:t>
                      </a:r>
                      <a:endParaRPr lang="en-IN" sz="1100" b="1" i="0" u="none" strike="noStrike" dirty="0">
                        <a:solidFill>
                          <a:srgbClr val="000000"/>
                        </a:solidFill>
                        <a:effectLst/>
                        <a:latin typeface="Calibri"/>
                      </a:endParaRPr>
                    </a:p>
                  </a:txBody>
                  <a:tcPr marL="9525" marR="9525" marT="9525" marB="0" anchor="ctr">
                    <a:solidFill>
                      <a:srgbClr val="FF0000"/>
                    </a:solidFill>
                  </a:tcPr>
                </a:tc>
              </a:tr>
              <a:tr h="335915">
                <a:tc>
                  <a:txBody>
                    <a:bodyPr/>
                    <a:lstStyle/>
                    <a:p>
                      <a:pPr algn="ctr" fontAlgn="b"/>
                      <a:r>
                        <a:rPr lang="en-IN" sz="1100" u="none" strike="noStrike" dirty="0">
                          <a:effectLst/>
                        </a:rPr>
                        <a:t>1</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a:effectLst/>
                        </a:rPr>
                        <a:t>Statutory Samples</a:t>
                      </a:r>
                      <a:endParaRPr lang="en-IN" sz="1000" b="1" i="0" u="none" strike="noStrike">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665</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817</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112</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50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62</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r>
              <a:tr h="328930">
                <a:tc>
                  <a:txBody>
                    <a:bodyPr/>
                    <a:lstStyle/>
                    <a:p>
                      <a:pPr algn="ctr" fontAlgn="b"/>
                      <a:r>
                        <a:rPr lang="en-IN" sz="1100" u="none" strike="noStrike" dirty="0">
                          <a:effectLst/>
                        </a:rPr>
                        <a:t>2</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a:effectLst/>
                        </a:rPr>
                        <a:t>Surveillance Sample</a:t>
                      </a:r>
                      <a:endParaRPr lang="en-IN" sz="1000" b="1" i="0" u="none" strike="noStrike">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3055</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3830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166</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94</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35</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37</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r>
              <a:tr h="304800">
                <a:tc>
                  <a:txBody>
                    <a:bodyPr/>
                    <a:lstStyle/>
                    <a:p>
                      <a:pPr algn="ctr" fontAlgn="b"/>
                      <a:r>
                        <a:rPr lang="en-IN" sz="1100" u="none" strike="noStrike" dirty="0">
                          <a:effectLst/>
                        </a:rPr>
                        <a:t>3</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a:effectLst/>
                        </a:rPr>
                        <a:t>Private food sample</a:t>
                      </a:r>
                      <a:endParaRPr lang="en-IN" sz="1000" b="1" i="0" u="none" strike="noStrike">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184</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93</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8</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4</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4</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r>
              <a:tr h="190500">
                <a:tc>
                  <a:txBody>
                    <a:bodyPr/>
                    <a:lstStyle/>
                    <a:p>
                      <a:pPr algn="ctr" fontAlgn="b"/>
                      <a:r>
                        <a:rPr lang="en-IN" sz="1100" u="none" strike="noStrike" dirty="0">
                          <a:effectLst/>
                        </a:rPr>
                        <a:t>4</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a:effectLst/>
                        </a:rPr>
                        <a:t>Hospital samples</a:t>
                      </a:r>
                      <a:endParaRPr lang="en-IN" sz="1000" b="1" i="0" u="none" strike="noStrike">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27</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27</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r>
              <a:tr h="259715">
                <a:tc>
                  <a:txBody>
                    <a:bodyPr/>
                    <a:lstStyle/>
                    <a:p>
                      <a:pPr algn="ctr" fontAlgn="b"/>
                      <a:r>
                        <a:rPr lang="en-IN" sz="1100" u="none" strike="noStrike" dirty="0">
                          <a:effectLst/>
                        </a:rPr>
                        <a:t>5</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a:effectLst/>
                        </a:rPr>
                        <a:t>Other Govt. sample</a:t>
                      </a:r>
                      <a:endParaRPr lang="en-IN" sz="1000" b="1" i="0" u="none" strike="noStrike">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r>
              <a:tr h="236220">
                <a:tc>
                  <a:txBody>
                    <a:bodyPr/>
                    <a:lstStyle/>
                    <a:p>
                      <a:pPr algn="ctr" fontAlgn="b"/>
                      <a:r>
                        <a:rPr lang="en-IN" sz="1100" u="none" strike="noStrike" dirty="0">
                          <a:effectLst/>
                        </a:rPr>
                        <a:t>6</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a:effectLst/>
                        </a:rPr>
                        <a:t>ICDS sample</a:t>
                      </a:r>
                      <a:endParaRPr lang="en-IN" sz="1000" b="1" i="0" u="none" strike="noStrike">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36</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18</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2</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2</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r>
              <a:tr h="426720">
                <a:tc>
                  <a:txBody>
                    <a:bodyPr/>
                    <a:lstStyle/>
                    <a:p>
                      <a:pPr algn="ctr" fontAlgn="b"/>
                      <a:r>
                        <a:rPr lang="en-IN" sz="1100" u="none" strike="noStrike" dirty="0">
                          <a:solidFill>
                            <a:schemeClr val="tx1"/>
                          </a:solidFill>
                          <a:effectLst/>
                        </a:rPr>
                        <a:t> </a:t>
                      </a:r>
                      <a:endParaRPr lang="en-IN" sz="1100" b="1" i="0" u="none" strike="noStrike" dirty="0">
                        <a:solidFill>
                          <a:schemeClr val="tx1"/>
                        </a:solidFill>
                        <a:effectLst/>
                        <a:latin typeface="Calibri"/>
                      </a:endParaRPr>
                    </a:p>
                  </a:txBody>
                  <a:tcPr marL="9525" marR="9525" marT="9525" marB="0" anchor="b">
                    <a:solidFill>
                      <a:srgbClr val="FF0000"/>
                    </a:solidFill>
                  </a:tcPr>
                </a:tc>
                <a:tc gridSpan="3">
                  <a:txBody>
                    <a:bodyPr/>
                    <a:lstStyle/>
                    <a:p>
                      <a:pPr algn="l" fontAlgn="b"/>
                      <a:r>
                        <a:rPr lang="en-IN" sz="1100" b="1" u="none" strike="noStrike" dirty="0">
                          <a:solidFill>
                            <a:schemeClr val="tx1"/>
                          </a:solidFill>
                          <a:effectLst/>
                        </a:rPr>
                        <a:t>WATER SAMPLES</a:t>
                      </a:r>
                      <a:endParaRPr lang="en-IN" sz="1100" b="1" i="0" u="none" strike="noStrike" dirty="0">
                        <a:solidFill>
                          <a:schemeClr val="tx1"/>
                        </a:solidFill>
                        <a:effectLst/>
                        <a:latin typeface="Calibri"/>
                      </a:endParaRPr>
                    </a:p>
                  </a:txBody>
                  <a:tcPr marL="9525" marR="9525" marT="9525" marB="0" anchor="b">
                    <a:solidFill>
                      <a:srgbClr val="FF0000"/>
                    </a:solidFill>
                  </a:tcPr>
                </a:tc>
                <a:tc hMerge="1">
                  <a:txBody>
                    <a:bodyPr/>
                    <a:lstStyle/>
                    <a:p>
                      <a:endParaRPr lang="en-IN"/>
                    </a:p>
                  </a:txBody>
                  <a:tcPr/>
                </a:tc>
                <a:tc hMerge="1">
                  <a:txBody>
                    <a:bodyPr/>
                    <a:lstStyle/>
                    <a:p>
                      <a:endParaRPr lang="en-IN"/>
                    </a:p>
                  </a:txBody>
                  <a:tcPr/>
                </a:tc>
                <a:tc>
                  <a:txBody>
                    <a:bodyPr/>
                    <a:lstStyle/>
                    <a:p>
                      <a:pPr algn="l" fontAlgn="b"/>
                      <a:r>
                        <a:rPr lang="en-IN" sz="1000" b="1" u="none" strike="noStrike" dirty="0">
                          <a:solidFill>
                            <a:schemeClr val="tx1"/>
                          </a:solidFill>
                          <a:effectLst/>
                        </a:rPr>
                        <a:t> </a:t>
                      </a:r>
                      <a:endParaRPr lang="en-IN" sz="1000" b="1" i="0" u="none" strike="noStrike" dirty="0">
                        <a:solidFill>
                          <a:schemeClr val="tx1"/>
                        </a:solidFill>
                        <a:effectLst/>
                        <a:latin typeface="Calibri"/>
                      </a:endParaRPr>
                    </a:p>
                  </a:txBody>
                  <a:tcPr marL="9525" marR="9525" marT="9525" marB="0" anchor="b">
                    <a:solidFill>
                      <a:srgbClr val="FF0000"/>
                    </a:solidFill>
                  </a:tcPr>
                </a:tc>
                <a:tc>
                  <a:txBody>
                    <a:bodyPr/>
                    <a:lstStyle/>
                    <a:p>
                      <a:pPr algn="l" fontAlgn="b"/>
                      <a:r>
                        <a:rPr lang="en-IN" sz="1000" b="1" u="none" strike="noStrike" dirty="0">
                          <a:solidFill>
                            <a:schemeClr val="tx1"/>
                          </a:solidFill>
                          <a:effectLst/>
                        </a:rPr>
                        <a:t> </a:t>
                      </a:r>
                      <a:endParaRPr lang="en-IN" sz="1000" b="1" i="0" u="none" strike="noStrike" dirty="0">
                        <a:solidFill>
                          <a:schemeClr val="tx1"/>
                        </a:solidFill>
                        <a:effectLst/>
                        <a:latin typeface="Calibri"/>
                      </a:endParaRPr>
                    </a:p>
                  </a:txBody>
                  <a:tcPr marL="9525" marR="9525" marT="9525" marB="0" anchor="b">
                    <a:solidFill>
                      <a:srgbClr val="FF0000"/>
                    </a:solidFill>
                  </a:tcPr>
                </a:tc>
                <a:tc>
                  <a:txBody>
                    <a:bodyPr/>
                    <a:lstStyle/>
                    <a:p>
                      <a:pPr algn="l" fontAlgn="b"/>
                      <a:r>
                        <a:rPr lang="en-IN" sz="1000" b="1" u="none" strike="noStrike" dirty="0">
                          <a:solidFill>
                            <a:schemeClr val="tx1"/>
                          </a:solidFill>
                          <a:effectLst/>
                        </a:rPr>
                        <a:t> </a:t>
                      </a:r>
                      <a:endParaRPr lang="en-IN" sz="1000" b="1" i="0" u="none" strike="noStrike" dirty="0">
                        <a:solidFill>
                          <a:schemeClr val="tx1"/>
                        </a:solidFill>
                        <a:effectLst/>
                        <a:latin typeface="Calibri"/>
                      </a:endParaRPr>
                    </a:p>
                  </a:txBody>
                  <a:tcPr marL="9525" marR="9525" marT="9525" marB="0" anchor="b">
                    <a:solidFill>
                      <a:srgbClr val="FF0000"/>
                    </a:solidFill>
                  </a:tcPr>
                </a:tc>
                <a:tc>
                  <a:txBody>
                    <a:bodyPr/>
                    <a:lstStyle/>
                    <a:p>
                      <a:pPr algn="l" fontAlgn="b"/>
                      <a:r>
                        <a:rPr lang="en-IN" sz="1000" b="1" u="none" strike="noStrike" dirty="0">
                          <a:solidFill>
                            <a:schemeClr val="tx1"/>
                          </a:solidFill>
                          <a:effectLst/>
                        </a:rPr>
                        <a:t> </a:t>
                      </a:r>
                      <a:endParaRPr lang="en-IN" sz="1000" b="1" i="0" u="none" strike="noStrike" dirty="0">
                        <a:solidFill>
                          <a:schemeClr val="tx1"/>
                        </a:solidFill>
                        <a:effectLst/>
                        <a:latin typeface="Calibri"/>
                      </a:endParaRPr>
                    </a:p>
                  </a:txBody>
                  <a:tcPr marL="9525" marR="9525" marT="9525" marB="0" anchor="b">
                    <a:solidFill>
                      <a:srgbClr val="FF0000"/>
                    </a:solidFill>
                  </a:tcPr>
                </a:tc>
                <a:tc>
                  <a:txBody>
                    <a:bodyPr/>
                    <a:lstStyle/>
                    <a:p>
                      <a:pPr algn="ctr" fontAlgn="b"/>
                      <a:r>
                        <a:rPr lang="en-IN" sz="1100" b="1" u="none" strike="noStrike" dirty="0">
                          <a:solidFill>
                            <a:schemeClr val="tx1"/>
                          </a:solidFill>
                          <a:effectLst/>
                        </a:rPr>
                        <a:t>Not satisfactory</a:t>
                      </a:r>
                      <a:endParaRPr lang="en-IN" sz="1100" b="1" i="0" u="none" strike="noStrike" dirty="0">
                        <a:solidFill>
                          <a:schemeClr val="tx1"/>
                        </a:solidFill>
                        <a:effectLst/>
                        <a:latin typeface="Calibri"/>
                      </a:endParaRPr>
                    </a:p>
                  </a:txBody>
                  <a:tcPr marL="9525" marR="9525" marT="9525" marB="0" anchor="b">
                    <a:solidFill>
                      <a:srgbClr val="FF0000"/>
                    </a:solidFill>
                  </a:tcPr>
                </a:tc>
                <a:tc>
                  <a:txBody>
                    <a:bodyPr/>
                    <a:lstStyle/>
                    <a:p>
                      <a:pPr algn="ctr" fontAlgn="b"/>
                      <a:r>
                        <a:rPr lang="en-IN" sz="1100" b="1" u="none" strike="noStrike" dirty="0">
                          <a:solidFill>
                            <a:schemeClr val="tx1"/>
                          </a:solidFill>
                          <a:effectLst/>
                        </a:rPr>
                        <a:t>Satisfactory</a:t>
                      </a:r>
                      <a:endParaRPr lang="en-IN" sz="1100" b="1" i="0" u="none" strike="noStrike" dirty="0">
                        <a:solidFill>
                          <a:schemeClr val="tx1"/>
                        </a:solidFill>
                        <a:effectLst/>
                        <a:latin typeface="Calibri"/>
                      </a:endParaRPr>
                    </a:p>
                  </a:txBody>
                  <a:tcPr marL="9525" marR="9525" marT="9525" marB="0" anchor="b">
                    <a:solidFill>
                      <a:srgbClr val="FF0000"/>
                    </a:solidFill>
                  </a:tcPr>
                </a:tc>
              </a:tr>
              <a:tr h="357505">
                <a:tc>
                  <a:txBody>
                    <a:bodyPr/>
                    <a:lstStyle/>
                    <a:p>
                      <a:pPr algn="ctr" fontAlgn="b"/>
                      <a:r>
                        <a:rPr lang="en-IN" sz="1100" u="none" strike="noStrike">
                          <a:effectLst/>
                        </a:rPr>
                        <a:t>7</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dirty="0" smtClean="0">
                          <a:effectLst/>
                        </a:rPr>
                        <a:t>Water samples </a:t>
                      </a:r>
                      <a:r>
                        <a:rPr lang="en-IN" sz="1000" u="none" strike="noStrike" dirty="0">
                          <a:effectLst/>
                        </a:rPr>
                        <a:t>-Government </a:t>
                      </a:r>
                      <a:r>
                        <a:rPr lang="en-IN" sz="1000" u="none" strike="noStrike" dirty="0" err="1">
                          <a:effectLst/>
                        </a:rPr>
                        <a:t>dpt</a:t>
                      </a:r>
                      <a:endParaRPr lang="en-IN" sz="1000" b="1" i="0" u="none" strike="noStrike" dirty="0">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218</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153</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73</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73</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80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r>
              <a:tr h="381000">
                <a:tc>
                  <a:txBody>
                    <a:bodyPr/>
                    <a:lstStyle/>
                    <a:p>
                      <a:pPr algn="ctr" fontAlgn="b"/>
                      <a:r>
                        <a:rPr lang="en-IN" sz="1100" u="none" strike="noStrike">
                          <a:effectLst/>
                        </a:rPr>
                        <a:t>8</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dirty="0">
                          <a:effectLst/>
                        </a:rPr>
                        <a:t>Water samples -Private parties</a:t>
                      </a:r>
                      <a:endParaRPr lang="en-IN" sz="1000" b="1" i="0" u="none" strike="noStrike" dirty="0">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658</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657</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330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330</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a:effectLst/>
                        </a:rPr>
                        <a:t>327</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r>
              <a:tr h="297815">
                <a:tc>
                  <a:txBody>
                    <a:bodyPr/>
                    <a:lstStyle/>
                    <a:p>
                      <a:pPr algn="ctr" fontAlgn="b"/>
                      <a:r>
                        <a:rPr lang="en-IN" sz="1100" u="none" strike="noStrike">
                          <a:effectLst/>
                        </a:rPr>
                        <a:t>9</a:t>
                      </a:r>
                      <a:endParaRPr lang="en-IN" sz="1100" b="1"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l" fontAlgn="b"/>
                      <a:r>
                        <a:rPr lang="en-IN" sz="1000" u="none" strike="noStrike" dirty="0">
                          <a:effectLst/>
                        </a:rPr>
                        <a:t>VVIP Samples</a:t>
                      </a:r>
                      <a:endParaRPr lang="en-IN" sz="1000" b="1" i="0" u="none" strike="noStrike" dirty="0">
                        <a:solidFill>
                          <a:srgbClr val="000000"/>
                        </a:solidFill>
                        <a:effectLst/>
                        <a:latin typeface="Cambria"/>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630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630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r>
                        <a:rPr lang="en-IN" sz="1100" u="none" strike="noStrike" dirty="0">
                          <a:effectLst/>
                        </a:rPr>
                        <a:t>630</a:t>
                      </a:r>
                      <a:endParaRPr lang="en-IN" sz="1100" b="1" i="0" u="none" strike="noStrike" dirty="0">
                        <a:solidFill>
                          <a:srgbClr val="000000"/>
                        </a:solidFill>
                        <a:effectLst/>
                        <a:latin typeface="Calibri"/>
                      </a:endParaRPr>
                    </a:p>
                  </a:txBody>
                  <a:tcPr marL="9525" marR="9525" marT="9525" marB="0" anchor="b">
                    <a:solidFill>
                      <a:schemeClr val="accent3">
                        <a:lumMod val="40000"/>
                        <a:lumOff val="60000"/>
                      </a:schemeClr>
                    </a:solidFill>
                  </a:tcPr>
                </a:tc>
              </a:tr>
              <a:tr h="381000">
                <a:tc>
                  <a:txBody>
                    <a:bodyPr/>
                    <a:lstStyle/>
                    <a:p>
                      <a:pPr algn="l" fontAlgn="b"/>
                      <a:r>
                        <a:rPr lang="en-IN" sz="1000" u="none" strike="noStrike" dirty="0">
                          <a:effectLst/>
                        </a:rPr>
                        <a:t> </a:t>
                      </a:r>
                      <a:endParaRPr lang="en-IN" sz="1000" b="0" i="0" u="none" strike="noStrike" dirty="0">
                        <a:solidFill>
                          <a:srgbClr val="000000"/>
                        </a:solidFill>
                        <a:effectLst/>
                        <a:latin typeface="Calibri"/>
                      </a:endParaRPr>
                    </a:p>
                  </a:txBody>
                  <a:tcPr marL="9525" marR="9525" marT="9525" marB="0" anchor="b">
                    <a:solidFill>
                      <a:srgbClr val="FF0000"/>
                    </a:solidFill>
                  </a:tcPr>
                </a:tc>
                <a:tc>
                  <a:txBody>
                    <a:bodyPr/>
                    <a:lstStyle/>
                    <a:p>
                      <a:pPr algn="l" fontAlgn="b"/>
                      <a:r>
                        <a:rPr lang="en-IN" sz="1400" u="none" strike="noStrike" dirty="0">
                          <a:effectLst/>
                        </a:rPr>
                        <a:t>Total</a:t>
                      </a:r>
                      <a:endParaRPr lang="en-IN" sz="14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5473</a:t>
                      </a:r>
                      <a:endParaRPr lang="en-IN" sz="11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6225</a:t>
                      </a:r>
                      <a:endParaRPr lang="en-IN" sz="11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691</a:t>
                      </a:r>
                      <a:endParaRPr lang="en-IN" sz="11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150</a:t>
                      </a:r>
                      <a:endParaRPr lang="en-IN" sz="11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101</a:t>
                      </a:r>
                      <a:endParaRPr lang="en-IN" sz="11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0</a:t>
                      </a:r>
                      <a:endParaRPr lang="en-IN" sz="11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440</a:t>
                      </a:r>
                      <a:endParaRPr lang="en-IN" sz="1100" b="1"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en-IN" sz="1100" u="none" strike="noStrike" dirty="0">
                          <a:effectLst/>
                        </a:rPr>
                        <a:t>1037</a:t>
                      </a:r>
                      <a:endParaRPr lang="en-IN" sz="1100" b="1" i="0" u="none" strike="noStrike" dirty="0">
                        <a:solidFill>
                          <a:srgbClr val="000000"/>
                        </a:solidFill>
                        <a:effectLst/>
                        <a:latin typeface="Calibri"/>
                      </a:endParaRPr>
                    </a:p>
                  </a:txBody>
                  <a:tcPr marL="9525" marR="9525" marT="9525" marB="0" anchor="b">
                    <a:solidFill>
                      <a:srgbClr val="FF0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549145"/>
              </p:ext>
            </p:extLst>
          </p:nvPr>
        </p:nvGraphicFramePr>
        <p:xfrm>
          <a:off x="577850" y="620688"/>
          <a:ext cx="7988300" cy="720080"/>
        </p:xfrm>
        <a:graphic>
          <a:graphicData uri="http://schemas.openxmlformats.org/drawingml/2006/table">
            <a:tbl>
              <a:tblPr>
                <a:tableStyleId>{5C22544A-7EE6-4342-B048-85BDC9FD1C3A}</a:tableStyleId>
              </a:tblPr>
              <a:tblGrid>
                <a:gridCol w="7988300"/>
              </a:tblGrid>
              <a:tr h="720080">
                <a:tc>
                  <a:txBody>
                    <a:bodyPr/>
                    <a:lstStyle/>
                    <a:p>
                      <a:pPr algn="ctr" fontAlgn="b"/>
                      <a:r>
                        <a:rPr lang="en-US" sz="2000" u="none" strike="noStrike" dirty="0">
                          <a:effectLst/>
                          <a:latin typeface="Arial" pitchFamily="34" charset="0"/>
                          <a:cs typeface="Arial" pitchFamily="34" charset="0"/>
                        </a:rPr>
                        <a:t>LABORATORY TESTING REPORT OF SAMPLES FOR THE MONTH </a:t>
                      </a:r>
                      <a:r>
                        <a:rPr lang="en-US" sz="2000" u="none" strike="noStrike" dirty="0" smtClean="0">
                          <a:effectLst/>
                          <a:latin typeface="Arial" pitchFamily="34" charset="0"/>
                          <a:cs typeface="Arial" pitchFamily="34" charset="0"/>
                        </a:rPr>
                        <a:t>APRIL, </a:t>
                      </a:r>
                      <a:r>
                        <a:rPr lang="en-US" sz="2000" u="none" strike="noStrike" dirty="0">
                          <a:effectLst/>
                          <a:latin typeface="Arial" pitchFamily="34" charset="0"/>
                          <a:cs typeface="Arial" pitchFamily="34" charset="0"/>
                        </a:rPr>
                        <a:t>2024</a:t>
                      </a:r>
                      <a:endParaRPr lang="en-US" sz="2000" b="1" i="0" u="none" strike="noStrike" dirty="0">
                        <a:solidFill>
                          <a:srgbClr val="000000"/>
                        </a:solidFill>
                        <a:effectLst/>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val="2305835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6139885"/>
              </p:ext>
            </p:extLst>
          </p:nvPr>
        </p:nvGraphicFramePr>
        <p:xfrm>
          <a:off x="457200" y="1609050"/>
          <a:ext cx="8229601" cy="4512487"/>
        </p:xfrm>
        <a:graphic>
          <a:graphicData uri="http://schemas.openxmlformats.org/drawingml/2006/table">
            <a:tbl>
              <a:tblPr>
                <a:tableStyleId>{5C22544A-7EE6-4342-B048-85BDC9FD1C3A}</a:tableStyleId>
              </a:tblPr>
              <a:tblGrid>
                <a:gridCol w="635990"/>
                <a:gridCol w="1192482"/>
                <a:gridCol w="730211"/>
                <a:gridCol w="753767"/>
                <a:gridCol w="847988"/>
                <a:gridCol w="765544"/>
                <a:gridCol w="759655"/>
                <a:gridCol w="847988"/>
                <a:gridCol w="847988"/>
                <a:gridCol w="847988"/>
              </a:tblGrid>
              <a:tr h="234411">
                <a:tc rowSpan="2">
                  <a:txBody>
                    <a:bodyPr/>
                    <a:lstStyle/>
                    <a:p>
                      <a:pPr algn="ctr" fontAlgn="ctr"/>
                      <a:r>
                        <a:rPr lang="en-IN" sz="1000" b="1" u="none" strike="noStrike" dirty="0">
                          <a:effectLst/>
                          <a:latin typeface="Arial" pitchFamily="34" charset="0"/>
                          <a:cs typeface="Arial" pitchFamily="34" charset="0"/>
                        </a:rPr>
                        <a:t>Sl. No</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rowSpan="2">
                  <a:txBody>
                    <a:bodyPr/>
                    <a:lstStyle/>
                    <a:p>
                      <a:pPr algn="ctr" fontAlgn="ctr"/>
                      <a:r>
                        <a:rPr lang="en-IN" sz="1000" b="1" u="none" strike="noStrike" dirty="0">
                          <a:effectLst/>
                          <a:latin typeface="Arial" pitchFamily="34" charset="0"/>
                          <a:cs typeface="Arial" pitchFamily="34" charset="0"/>
                        </a:rPr>
                        <a:t>Category</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rowSpan="2">
                  <a:txBody>
                    <a:bodyPr/>
                    <a:lstStyle/>
                    <a:p>
                      <a:pPr algn="ctr" fontAlgn="ctr"/>
                      <a:r>
                        <a:rPr lang="en-IN" sz="1000" b="1" u="none" strike="noStrike" dirty="0">
                          <a:effectLst/>
                          <a:latin typeface="Arial" pitchFamily="34" charset="0"/>
                          <a:cs typeface="Arial" pitchFamily="34" charset="0"/>
                        </a:rPr>
                        <a:t>Collected samples</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rowSpan="2">
                  <a:txBody>
                    <a:bodyPr/>
                    <a:lstStyle/>
                    <a:p>
                      <a:pPr algn="ctr" fontAlgn="ctr"/>
                      <a:r>
                        <a:rPr lang="en-IN" sz="1000" b="1" u="none" strike="noStrike" dirty="0">
                          <a:effectLst/>
                          <a:latin typeface="Arial" pitchFamily="34" charset="0"/>
                          <a:cs typeface="Arial" pitchFamily="34" charset="0"/>
                        </a:rPr>
                        <a:t>Analysed Samples</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rowSpan="2">
                  <a:txBody>
                    <a:bodyPr/>
                    <a:lstStyle/>
                    <a:p>
                      <a:pPr algn="ctr" fontAlgn="ctr"/>
                      <a:r>
                        <a:rPr lang="en-IN" sz="1000" b="1" u="none" strike="noStrike" dirty="0">
                          <a:effectLst/>
                          <a:latin typeface="Arial" pitchFamily="34" charset="0"/>
                          <a:cs typeface="Arial" pitchFamily="34" charset="0"/>
                        </a:rPr>
                        <a:t>Non-Conforming Samples</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gridSpan="5">
                  <a:txBody>
                    <a:bodyPr/>
                    <a:lstStyle/>
                    <a:p>
                      <a:pPr algn="ctr" fontAlgn="ctr"/>
                      <a:r>
                        <a:rPr lang="en-US" sz="900" u="none" strike="noStrike" dirty="0">
                          <a:effectLst/>
                        </a:rPr>
                        <a:t>Details of Non Conforming samples</a:t>
                      </a:r>
                      <a:endParaRPr lang="en-US" sz="900" b="1" i="0" u="none" strike="noStrike" dirty="0">
                        <a:solidFill>
                          <a:srgbClr val="000000"/>
                        </a:solidFill>
                        <a:effectLst/>
                        <a:latin typeface="Cambria"/>
                      </a:endParaRPr>
                    </a:p>
                  </a:txBody>
                  <a:tcPr marL="9452" marR="9452" marT="9452" marB="0" anchor="ctr">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5616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000" b="1" u="none" strike="noStrike" dirty="0">
                          <a:effectLst/>
                          <a:latin typeface="Arial" pitchFamily="34" charset="0"/>
                          <a:cs typeface="Arial" pitchFamily="34" charset="0"/>
                        </a:rPr>
                        <a:t>Unsafe</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a:txBody>
                    <a:bodyPr/>
                    <a:lstStyle/>
                    <a:p>
                      <a:pPr algn="ctr" fontAlgn="ctr"/>
                      <a:r>
                        <a:rPr lang="en-IN" sz="1000" b="1" u="none" strike="noStrike" dirty="0">
                          <a:effectLst/>
                          <a:latin typeface="Arial" pitchFamily="34" charset="0"/>
                          <a:cs typeface="Arial" pitchFamily="34" charset="0"/>
                        </a:rPr>
                        <a:t>Substandard</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a:txBody>
                    <a:bodyPr/>
                    <a:lstStyle/>
                    <a:p>
                      <a:pPr algn="ctr" fontAlgn="ctr"/>
                      <a:r>
                        <a:rPr lang="en-IN" sz="1000" b="1" u="none" strike="noStrike" dirty="0">
                          <a:effectLst/>
                          <a:latin typeface="Arial" pitchFamily="34" charset="0"/>
                          <a:cs typeface="Arial" pitchFamily="34" charset="0"/>
                        </a:rPr>
                        <a:t>Labelling Defects</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a:txBody>
                    <a:bodyPr/>
                    <a:lstStyle/>
                    <a:p>
                      <a:pPr algn="ctr" fontAlgn="ctr"/>
                      <a:r>
                        <a:rPr lang="en-IN" sz="1000" b="1" u="none" strike="noStrike" dirty="0">
                          <a:effectLst/>
                          <a:latin typeface="Arial" pitchFamily="34" charset="0"/>
                          <a:cs typeface="Arial" pitchFamily="34" charset="0"/>
                        </a:rPr>
                        <a:t>Misleading Claims/</a:t>
                      </a:r>
                      <a:br>
                        <a:rPr lang="en-IN" sz="1000" b="1" u="none" strike="noStrike" dirty="0">
                          <a:effectLst/>
                          <a:latin typeface="Arial" pitchFamily="34" charset="0"/>
                          <a:cs typeface="Arial" pitchFamily="34" charset="0"/>
                        </a:rPr>
                      </a:br>
                      <a:r>
                        <a:rPr lang="en-IN" sz="1000" b="1" u="none" strike="noStrike" dirty="0">
                          <a:effectLst/>
                          <a:latin typeface="Arial" pitchFamily="34" charset="0"/>
                          <a:cs typeface="Arial" pitchFamily="34" charset="0"/>
                        </a:rPr>
                        <a:t>  Not satisfactory</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c>
                  <a:txBody>
                    <a:bodyPr/>
                    <a:lstStyle/>
                    <a:p>
                      <a:pPr algn="ctr" fontAlgn="ctr"/>
                      <a:r>
                        <a:rPr lang="en-IN" sz="1000" b="1" u="none" strike="noStrike" dirty="0" err="1">
                          <a:effectLst/>
                          <a:latin typeface="Arial" pitchFamily="34" charset="0"/>
                          <a:cs typeface="Arial" pitchFamily="34" charset="0"/>
                        </a:rPr>
                        <a:t>Miscallaneous</a:t>
                      </a:r>
                      <a:endParaRPr lang="en-IN" sz="1000" b="1" i="0" u="none" strike="noStrike" dirty="0">
                        <a:solidFill>
                          <a:srgbClr val="000000"/>
                        </a:solidFill>
                        <a:effectLst/>
                        <a:latin typeface="Arial" pitchFamily="34" charset="0"/>
                        <a:cs typeface="Arial" pitchFamily="34" charset="0"/>
                      </a:endParaRPr>
                    </a:p>
                  </a:txBody>
                  <a:tcPr marL="9452" marR="9452" marT="9452" marB="0" anchor="ctr">
                    <a:solidFill>
                      <a:srgbClr val="FF0000"/>
                    </a:solidFill>
                  </a:tcPr>
                </a:tc>
              </a:tr>
              <a:tr h="310028">
                <a:tc>
                  <a:txBody>
                    <a:bodyPr/>
                    <a:lstStyle/>
                    <a:p>
                      <a:pPr algn="ctr" fontAlgn="b"/>
                      <a:r>
                        <a:rPr lang="en-IN" sz="1000" b="1" u="none" strike="noStrike" dirty="0">
                          <a:effectLst/>
                          <a:latin typeface="Arial" pitchFamily="34" charset="0"/>
                          <a:cs typeface="Arial" pitchFamily="34" charset="0"/>
                        </a:rPr>
                        <a:t>1</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dirty="0">
                          <a:effectLst/>
                          <a:latin typeface="Arial" pitchFamily="34" charset="0"/>
                          <a:cs typeface="Arial" pitchFamily="34" charset="0"/>
                        </a:rPr>
                        <a:t>Statutory Samples</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704</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670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132</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77</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55</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0028">
                <a:tc>
                  <a:txBody>
                    <a:bodyPr/>
                    <a:lstStyle/>
                    <a:p>
                      <a:pPr algn="ctr" fontAlgn="b"/>
                      <a:r>
                        <a:rPr lang="en-IN" sz="1000" b="1" u="none" strike="noStrike" dirty="0">
                          <a:effectLst/>
                          <a:latin typeface="Arial" pitchFamily="34" charset="0"/>
                          <a:cs typeface="Arial" pitchFamily="34" charset="0"/>
                        </a:rPr>
                        <a:t>2</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a:effectLst/>
                          <a:latin typeface="Arial" pitchFamily="34" charset="0"/>
                          <a:cs typeface="Arial" pitchFamily="34" charset="0"/>
                        </a:rPr>
                        <a:t>Surveillance Sample</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3601</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3515</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244</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147</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84</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13</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0028">
                <a:tc>
                  <a:txBody>
                    <a:bodyPr/>
                    <a:lstStyle/>
                    <a:p>
                      <a:pPr algn="ctr" fontAlgn="b"/>
                      <a:r>
                        <a:rPr lang="en-IN" sz="1000" b="1" u="none" strike="noStrike" dirty="0">
                          <a:effectLst/>
                          <a:latin typeface="Arial" pitchFamily="34" charset="0"/>
                          <a:cs typeface="Arial" pitchFamily="34" charset="0"/>
                        </a:rPr>
                        <a:t>3</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a:effectLst/>
                          <a:latin typeface="Arial" pitchFamily="34" charset="0"/>
                          <a:cs typeface="Arial" pitchFamily="34" charset="0"/>
                        </a:rPr>
                        <a:t>Private food sample</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147</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162</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12</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4</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8</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0028">
                <a:tc>
                  <a:txBody>
                    <a:bodyPr/>
                    <a:lstStyle/>
                    <a:p>
                      <a:pPr algn="ctr" fontAlgn="b"/>
                      <a:r>
                        <a:rPr lang="en-IN" sz="1000" b="1" u="none" strike="noStrike" dirty="0">
                          <a:effectLst/>
                          <a:latin typeface="Arial" pitchFamily="34" charset="0"/>
                          <a:cs typeface="Arial" pitchFamily="34" charset="0"/>
                        </a:rPr>
                        <a:t>4</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a:effectLst/>
                          <a:latin typeface="Arial" pitchFamily="34" charset="0"/>
                          <a:cs typeface="Arial" pitchFamily="34" charset="0"/>
                        </a:rPr>
                        <a:t>Hospital samples</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29</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27</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0028">
                <a:tc>
                  <a:txBody>
                    <a:bodyPr/>
                    <a:lstStyle/>
                    <a:p>
                      <a:pPr algn="ctr" fontAlgn="b"/>
                      <a:r>
                        <a:rPr lang="en-IN" sz="1000" b="1" u="none" strike="noStrike" dirty="0">
                          <a:effectLst/>
                          <a:latin typeface="Arial" pitchFamily="34" charset="0"/>
                          <a:cs typeface="Arial" pitchFamily="34" charset="0"/>
                        </a:rPr>
                        <a:t>5</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a:effectLst/>
                          <a:latin typeface="Arial" pitchFamily="34" charset="0"/>
                          <a:cs typeface="Arial" pitchFamily="34" charset="0"/>
                        </a:rPr>
                        <a:t>Other Govt. sample</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0028">
                <a:tc>
                  <a:txBody>
                    <a:bodyPr/>
                    <a:lstStyle/>
                    <a:p>
                      <a:pPr algn="ctr" fontAlgn="b"/>
                      <a:r>
                        <a:rPr lang="en-IN" sz="1000" b="1" u="none" strike="noStrike">
                          <a:effectLst/>
                          <a:latin typeface="Arial" pitchFamily="34" charset="0"/>
                          <a:cs typeface="Arial" pitchFamily="34" charset="0"/>
                        </a:rPr>
                        <a:t>6</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dirty="0">
                          <a:effectLst/>
                          <a:latin typeface="Arial" pitchFamily="34" charset="0"/>
                          <a:cs typeface="Arial" pitchFamily="34" charset="0"/>
                        </a:rPr>
                        <a:t>ICDS sample</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37</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35</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1</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1</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1918">
                <a:tc>
                  <a:txBody>
                    <a:bodyPr/>
                    <a:lstStyle/>
                    <a:p>
                      <a:pPr algn="ctr" fontAlgn="b"/>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l" fontAlgn="b"/>
                      <a:r>
                        <a:rPr lang="en-IN" sz="1000" b="1" u="none" strike="noStrike" dirty="0">
                          <a:solidFill>
                            <a:schemeClr val="tx1"/>
                          </a:solidFill>
                          <a:effectLst/>
                          <a:latin typeface="Arial" pitchFamily="34" charset="0"/>
                          <a:cs typeface="Arial" pitchFamily="34" charset="0"/>
                        </a:rPr>
                        <a:t>WATER SAMPLES</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l" fontAlgn="b"/>
                      <a:r>
                        <a:rPr lang="en-IN" sz="1000" b="1" u="none" strike="noStrike" dirty="0">
                          <a:solidFill>
                            <a:schemeClr val="tx1"/>
                          </a:solidFill>
                          <a:effectLst/>
                          <a:latin typeface="Arial" pitchFamily="34" charset="0"/>
                          <a:cs typeface="Arial" pitchFamily="34" charset="0"/>
                        </a:rPr>
                        <a:t> </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l" fontAlgn="b"/>
                      <a:r>
                        <a:rPr lang="en-IN" sz="1000" b="1" u="none" strike="noStrike" dirty="0">
                          <a:solidFill>
                            <a:schemeClr val="tx1"/>
                          </a:solidFill>
                          <a:effectLst/>
                          <a:latin typeface="Arial" pitchFamily="34" charset="0"/>
                          <a:cs typeface="Arial" pitchFamily="34" charset="0"/>
                        </a:rPr>
                        <a:t> </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solidFill>
                            <a:schemeClr val="tx1"/>
                          </a:solidFill>
                          <a:effectLst/>
                          <a:latin typeface="Arial" pitchFamily="34" charset="0"/>
                          <a:cs typeface="Arial" pitchFamily="34" charset="0"/>
                        </a:rPr>
                        <a:t> </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solidFill>
                            <a:schemeClr val="tx1"/>
                          </a:solidFill>
                          <a:effectLst/>
                          <a:latin typeface="Arial" pitchFamily="34" charset="0"/>
                          <a:cs typeface="Arial" pitchFamily="34" charset="0"/>
                        </a:rPr>
                        <a:t> </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solidFill>
                            <a:schemeClr val="tx1"/>
                          </a:solidFill>
                          <a:effectLst/>
                          <a:latin typeface="Arial" pitchFamily="34" charset="0"/>
                          <a:cs typeface="Arial" pitchFamily="34" charset="0"/>
                        </a:rPr>
                        <a:t> </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solidFill>
                            <a:schemeClr val="tx1"/>
                          </a:solidFill>
                          <a:effectLst/>
                          <a:latin typeface="Arial" pitchFamily="34" charset="0"/>
                          <a:cs typeface="Arial" pitchFamily="34" charset="0"/>
                        </a:rPr>
                        <a:t> </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solidFill>
                            <a:schemeClr val="tx1"/>
                          </a:solidFill>
                          <a:effectLst/>
                          <a:latin typeface="Arial" pitchFamily="34" charset="0"/>
                          <a:cs typeface="Arial" pitchFamily="34" charset="0"/>
                        </a:rPr>
                        <a:t>Not satisfactory</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solidFill>
                            <a:schemeClr val="tx1"/>
                          </a:solidFill>
                          <a:effectLst/>
                          <a:latin typeface="Arial" pitchFamily="34" charset="0"/>
                          <a:cs typeface="Arial" pitchFamily="34" charset="0"/>
                        </a:rPr>
                        <a:t>Satisfactory</a:t>
                      </a:r>
                      <a:endParaRPr lang="en-IN" sz="1000" b="1" i="0" u="none" strike="noStrike" dirty="0">
                        <a:solidFill>
                          <a:schemeClr val="tx1"/>
                        </a:solidFill>
                        <a:effectLst/>
                        <a:latin typeface="Arial" pitchFamily="34" charset="0"/>
                        <a:cs typeface="Arial" pitchFamily="34" charset="0"/>
                      </a:endParaRPr>
                    </a:p>
                  </a:txBody>
                  <a:tcPr marL="9452" marR="9452" marT="9452" marB="0" anchor="b">
                    <a:solidFill>
                      <a:srgbClr val="FF0000"/>
                    </a:solidFill>
                  </a:tcPr>
                </a:tc>
              </a:tr>
              <a:tr h="354767">
                <a:tc>
                  <a:txBody>
                    <a:bodyPr/>
                    <a:lstStyle/>
                    <a:p>
                      <a:pPr algn="ctr" fontAlgn="b"/>
                      <a:r>
                        <a:rPr lang="en-IN" sz="1000" b="1" i="0" u="none" strike="noStrike" dirty="0">
                          <a:solidFill>
                            <a:schemeClr val="dk1"/>
                          </a:solidFill>
                          <a:effectLst/>
                          <a:latin typeface="Arial" pitchFamily="34" charset="0"/>
                          <a:cs typeface="Arial" pitchFamily="34" charset="0"/>
                        </a:rPr>
                        <a:t>7</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dirty="0">
                          <a:effectLst/>
                          <a:latin typeface="Arial" pitchFamily="34" charset="0"/>
                          <a:cs typeface="Arial" pitchFamily="34" charset="0"/>
                        </a:rPr>
                        <a:t>Water -Government </a:t>
                      </a:r>
                      <a:r>
                        <a:rPr lang="en-IN" sz="1000" b="1" u="none" strike="noStrike" dirty="0" err="1">
                          <a:effectLst/>
                          <a:latin typeface="Arial" pitchFamily="34" charset="0"/>
                          <a:cs typeface="Arial" pitchFamily="34" charset="0"/>
                        </a:rPr>
                        <a:t>dpt</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785</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508</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348</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348</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160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64220">
                <a:tc>
                  <a:txBody>
                    <a:bodyPr/>
                    <a:lstStyle/>
                    <a:p>
                      <a:pPr algn="ctr" fontAlgn="b"/>
                      <a:r>
                        <a:rPr lang="en-IN" sz="1000" b="1" i="0" u="none" strike="noStrike" dirty="0">
                          <a:solidFill>
                            <a:schemeClr val="dk1"/>
                          </a:solidFill>
                          <a:effectLst/>
                          <a:latin typeface="Arial" pitchFamily="34" charset="0"/>
                          <a:cs typeface="Arial" pitchFamily="34" charset="0"/>
                        </a:rPr>
                        <a:t>8</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dirty="0">
                          <a:effectLst/>
                          <a:latin typeface="Arial" pitchFamily="34" charset="0"/>
                          <a:cs typeface="Arial" pitchFamily="34" charset="0"/>
                        </a:rPr>
                        <a:t>Water -Private parties</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786</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816</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365</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0</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a:effectLst/>
                          <a:latin typeface="Arial" pitchFamily="34" charset="0"/>
                          <a:cs typeface="Arial" pitchFamily="34" charset="0"/>
                        </a:rPr>
                        <a:t>365</a:t>
                      </a:r>
                      <a:endParaRPr lang="en-IN" sz="1000" b="1" i="0" u="none" strike="noStrike">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451</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0028">
                <a:tc>
                  <a:txBody>
                    <a:bodyPr/>
                    <a:lstStyle/>
                    <a:p>
                      <a:pPr algn="ctr" fontAlgn="b"/>
                      <a:r>
                        <a:rPr lang="en-IN" sz="1000" b="1" u="none" strike="noStrike" dirty="0" smtClean="0">
                          <a:effectLst/>
                          <a:latin typeface="Arial" pitchFamily="34" charset="0"/>
                          <a:cs typeface="Arial" pitchFamily="34" charset="0"/>
                        </a:rPr>
                        <a:t>9</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l" fontAlgn="b"/>
                      <a:r>
                        <a:rPr lang="en-IN" sz="1000" b="1" u="none" strike="noStrike" dirty="0">
                          <a:effectLst/>
                          <a:latin typeface="Arial" pitchFamily="34" charset="0"/>
                          <a:cs typeface="Arial" pitchFamily="34" charset="0"/>
                        </a:rPr>
                        <a:t>VVIP</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246</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246</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c>
                  <a:txBody>
                    <a:bodyPr/>
                    <a:lstStyle/>
                    <a:p>
                      <a:pPr algn="ctr" fontAlgn="b"/>
                      <a:r>
                        <a:rPr lang="en-IN" sz="1000" b="1" u="none" strike="noStrike" dirty="0">
                          <a:effectLst/>
                          <a:latin typeface="Arial" pitchFamily="34" charset="0"/>
                          <a:cs typeface="Arial" pitchFamily="34" charset="0"/>
                        </a:rPr>
                        <a:t>246</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chemeClr val="accent3">
                        <a:lumMod val="40000"/>
                        <a:lumOff val="60000"/>
                      </a:schemeClr>
                    </a:solidFill>
                  </a:tcPr>
                </a:tc>
              </a:tr>
              <a:tr h="310028">
                <a:tc>
                  <a:txBody>
                    <a:bodyPr/>
                    <a:lstStyle/>
                    <a:p>
                      <a:pPr algn="l" fontAlgn="b"/>
                      <a:r>
                        <a:rPr lang="en-IN" sz="1000" b="1" u="none" strike="noStrike" dirty="0">
                          <a:effectLst/>
                          <a:latin typeface="Arial" pitchFamily="34" charset="0"/>
                          <a:cs typeface="Arial" pitchFamily="34" charset="0"/>
                        </a:rPr>
                        <a:t> </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l" fontAlgn="b"/>
                      <a:r>
                        <a:rPr lang="en-IN" sz="1000" b="1" u="none" strike="noStrike" dirty="0">
                          <a:effectLst/>
                          <a:latin typeface="Arial" pitchFamily="34" charset="0"/>
                          <a:cs typeface="Arial" pitchFamily="34" charset="0"/>
                        </a:rPr>
                        <a:t>TOTAL</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6338</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5982</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1102</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229</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147</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0</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726</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c>
                  <a:txBody>
                    <a:bodyPr/>
                    <a:lstStyle/>
                    <a:p>
                      <a:pPr algn="ctr" fontAlgn="b"/>
                      <a:r>
                        <a:rPr lang="en-IN" sz="1000" b="1" u="none" strike="noStrike" dirty="0">
                          <a:effectLst/>
                          <a:latin typeface="Arial" pitchFamily="34" charset="0"/>
                          <a:cs typeface="Arial" pitchFamily="34" charset="0"/>
                        </a:rPr>
                        <a:t>857</a:t>
                      </a:r>
                      <a:endParaRPr lang="en-IN" sz="1000" b="1" i="0" u="none" strike="noStrike" dirty="0">
                        <a:solidFill>
                          <a:srgbClr val="000000"/>
                        </a:solidFill>
                        <a:effectLst/>
                        <a:latin typeface="Arial" pitchFamily="34" charset="0"/>
                        <a:cs typeface="Arial" pitchFamily="34" charset="0"/>
                      </a:endParaRPr>
                    </a:p>
                  </a:txBody>
                  <a:tcPr marL="9452" marR="9452" marT="9452" marB="0" anchor="b">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6321567"/>
              </p:ext>
            </p:extLst>
          </p:nvPr>
        </p:nvGraphicFramePr>
        <p:xfrm>
          <a:off x="457200" y="476672"/>
          <a:ext cx="8229600" cy="648072"/>
        </p:xfrm>
        <a:graphic>
          <a:graphicData uri="http://schemas.openxmlformats.org/drawingml/2006/table">
            <a:tbl>
              <a:tblPr>
                <a:tableStyleId>{5C22544A-7EE6-4342-B048-85BDC9FD1C3A}</a:tableStyleId>
              </a:tblPr>
              <a:tblGrid>
                <a:gridCol w="8229600"/>
              </a:tblGrid>
              <a:tr h="648072">
                <a:tc>
                  <a:txBody>
                    <a:bodyPr/>
                    <a:lstStyle/>
                    <a:p>
                      <a:pPr algn="ctr" fontAlgn="b"/>
                      <a:r>
                        <a:rPr lang="en-US" sz="2000" b="1" u="none" strike="noStrike" dirty="0">
                          <a:effectLst/>
                          <a:latin typeface="Times New Roman" pitchFamily="18" charset="0"/>
                          <a:cs typeface="Times New Roman" pitchFamily="18" charset="0"/>
                        </a:rPr>
                        <a:t>LABORATORY TESTING REPORT OF SAMPLES FOR THE MONTH MAY </a:t>
                      </a:r>
                      <a:r>
                        <a:rPr lang="en-US" sz="2000" b="1" u="none" strike="noStrike" dirty="0" smtClean="0">
                          <a:effectLst/>
                          <a:latin typeface="Times New Roman" pitchFamily="18" charset="0"/>
                          <a:cs typeface="Times New Roman" pitchFamily="18" charset="0"/>
                        </a:rPr>
                        <a:t>,2024</a:t>
                      </a:r>
                      <a:endParaRPr lang="en-US" sz="2000" b="1" i="0" u="none" strike="noStrike" dirty="0">
                        <a:solidFill>
                          <a:srgbClr val="000000"/>
                        </a:solidFill>
                        <a:effectLst/>
                        <a:latin typeface="Times New Roman" pitchFamily="18" charset="0"/>
                        <a:cs typeface="Times New Roman" pitchFamily="18" charset="0"/>
                      </a:endParaRPr>
                    </a:p>
                  </a:txBody>
                  <a:tcPr marL="9452" marR="9452" marT="9452" marB="0" anchor="b"/>
                </a:tc>
              </a:tr>
            </a:tbl>
          </a:graphicData>
        </a:graphic>
      </p:graphicFrame>
    </p:spTree>
    <p:extLst>
      <p:ext uri="{BB962C8B-B14F-4D97-AF65-F5344CB8AC3E}">
        <p14:creationId xmlns:p14="http://schemas.microsoft.com/office/powerpoint/2010/main" val="3483952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5051662"/>
              </p:ext>
            </p:extLst>
          </p:nvPr>
        </p:nvGraphicFramePr>
        <p:xfrm>
          <a:off x="703657" y="1628794"/>
          <a:ext cx="7828782" cy="4824541"/>
        </p:xfrm>
        <a:graphic>
          <a:graphicData uri="http://schemas.openxmlformats.org/drawingml/2006/table">
            <a:tbl>
              <a:tblPr>
                <a:tableStyleId>{5C22544A-7EE6-4342-B048-85BDC9FD1C3A}</a:tableStyleId>
              </a:tblPr>
              <a:tblGrid>
                <a:gridCol w="659149"/>
                <a:gridCol w="1262437"/>
                <a:gridCol w="661941"/>
                <a:gridCol w="661941"/>
                <a:gridCol w="661941"/>
                <a:gridCol w="661941"/>
                <a:gridCol w="661941"/>
                <a:gridCol w="837900"/>
                <a:gridCol w="837900"/>
                <a:gridCol w="921691"/>
              </a:tblGrid>
              <a:tr h="172384">
                <a:tc rowSpan="2">
                  <a:txBody>
                    <a:bodyPr/>
                    <a:lstStyle/>
                    <a:p>
                      <a:pPr algn="ctr" fontAlgn="ctr"/>
                      <a:r>
                        <a:rPr lang="en-IN" sz="1000" b="1" u="none" strike="noStrike" dirty="0">
                          <a:effectLst/>
                        </a:rPr>
                        <a:t>Sl. No</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rowSpan="2">
                  <a:txBody>
                    <a:bodyPr/>
                    <a:lstStyle/>
                    <a:p>
                      <a:pPr algn="ctr" fontAlgn="ctr"/>
                      <a:r>
                        <a:rPr lang="en-IN" sz="1000" b="1" u="none" strike="noStrike" dirty="0">
                          <a:effectLst/>
                        </a:rPr>
                        <a:t>Category</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rowSpan="2">
                  <a:txBody>
                    <a:bodyPr/>
                    <a:lstStyle/>
                    <a:p>
                      <a:pPr algn="ctr" fontAlgn="ctr"/>
                      <a:r>
                        <a:rPr lang="en-IN" sz="1000" b="1" u="none" strike="noStrike" dirty="0">
                          <a:effectLst/>
                        </a:rPr>
                        <a:t>Collected samples</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rowSpan="2">
                  <a:txBody>
                    <a:bodyPr/>
                    <a:lstStyle/>
                    <a:p>
                      <a:pPr algn="ctr" fontAlgn="ctr"/>
                      <a:r>
                        <a:rPr lang="en-IN" sz="1000" b="1" u="none" strike="noStrike" dirty="0">
                          <a:effectLst/>
                        </a:rPr>
                        <a:t>Analysed Samples</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rowSpan="2">
                  <a:txBody>
                    <a:bodyPr/>
                    <a:lstStyle/>
                    <a:p>
                      <a:pPr algn="ctr" fontAlgn="ctr"/>
                      <a:r>
                        <a:rPr lang="en-IN" sz="1000" b="1" u="none" strike="noStrike" dirty="0">
                          <a:effectLst/>
                        </a:rPr>
                        <a:t>Non-Conforming Samples</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gridSpan="5">
                  <a:txBody>
                    <a:bodyPr/>
                    <a:lstStyle/>
                    <a:p>
                      <a:pPr algn="ctr" fontAlgn="ctr"/>
                      <a:r>
                        <a:rPr lang="en-US" sz="1000" u="none" strike="noStrike" dirty="0">
                          <a:effectLst/>
                        </a:rPr>
                        <a:t>Details of Non Conforming samples</a:t>
                      </a:r>
                      <a:endParaRPr lang="en-US" sz="1000" b="1" i="0" u="none" strike="noStrike" dirty="0">
                        <a:solidFill>
                          <a:srgbClr val="000000"/>
                        </a:solidFill>
                        <a:effectLst/>
                        <a:latin typeface="&quot;Times New Roman&quot;"/>
                      </a:endParaRPr>
                    </a:p>
                  </a:txBody>
                  <a:tcPr marL="8792" marR="8792" marT="8792" marB="0" anchor="ctr">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52168">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000" b="1" u="none" strike="noStrike" dirty="0">
                          <a:effectLst/>
                        </a:rPr>
                        <a:t>Unsafe</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a:txBody>
                    <a:bodyPr/>
                    <a:lstStyle/>
                    <a:p>
                      <a:pPr algn="ctr" fontAlgn="ctr"/>
                      <a:r>
                        <a:rPr lang="en-IN" sz="1000" b="1" u="none" strike="noStrike" dirty="0">
                          <a:effectLst/>
                        </a:rPr>
                        <a:t>Substandard</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a:txBody>
                    <a:bodyPr/>
                    <a:lstStyle/>
                    <a:p>
                      <a:pPr algn="ctr" fontAlgn="ctr"/>
                      <a:r>
                        <a:rPr lang="en-IN" sz="1000" b="1" u="none" strike="noStrike" dirty="0">
                          <a:effectLst/>
                        </a:rPr>
                        <a:t>Labelling Defects</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a:txBody>
                    <a:bodyPr/>
                    <a:lstStyle/>
                    <a:p>
                      <a:pPr algn="ctr" fontAlgn="ctr"/>
                      <a:r>
                        <a:rPr lang="en-IN" sz="1000" b="1" u="none" strike="noStrike" dirty="0">
                          <a:effectLst/>
                        </a:rPr>
                        <a:t>Misleading Claims/</a:t>
                      </a:r>
                      <a:br>
                        <a:rPr lang="en-IN" sz="1000" b="1" u="none" strike="noStrike" dirty="0">
                          <a:effectLst/>
                        </a:rPr>
                      </a:br>
                      <a:r>
                        <a:rPr lang="en-IN" sz="1000" b="1" u="none" strike="noStrike" dirty="0">
                          <a:effectLst/>
                        </a:rPr>
                        <a:t>  Not satisfactory</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c>
                  <a:txBody>
                    <a:bodyPr/>
                    <a:lstStyle/>
                    <a:p>
                      <a:pPr algn="ctr" fontAlgn="ctr"/>
                      <a:r>
                        <a:rPr lang="en-IN" sz="1000" b="1" u="none" strike="noStrike" dirty="0" err="1">
                          <a:effectLst/>
                        </a:rPr>
                        <a:t>Miscallaneous</a:t>
                      </a:r>
                      <a:endParaRPr lang="en-IN" sz="1000" b="1" i="0" u="none" strike="noStrike" dirty="0">
                        <a:solidFill>
                          <a:srgbClr val="000000"/>
                        </a:solidFill>
                        <a:effectLst/>
                        <a:latin typeface="&quot;Times New Roman&quot;"/>
                      </a:endParaRPr>
                    </a:p>
                  </a:txBody>
                  <a:tcPr marL="8792" marR="8792" marT="8792" marB="0" anchor="ctr">
                    <a:solidFill>
                      <a:srgbClr val="FF0000"/>
                    </a:solidFill>
                  </a:tcPr>
                </a:tc>
              </a:tr>
              <a:tr h="352892">
                <a:tc>
                  <a:txBody>
                    <a:bodyPr/>
                    <a:lstStyle/>
                    <a:p>
                      <a:pPr algn="ctr" fontAlgn="b"/>
                      <a:r>
                        <a:rPr lang="en-IN" sz="1000" b="1" u="none" strike="noStrike" dirty="0">
                          <a:effectLst/>
                        </a:rPr>
                        <a:t>1</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a:effectLst/>
                        </a:rPr>
                        <a:t>Statutory Samples</a:t>
                      </a:r>
                      <a:endParaRPr lang="en-IN" sz="1000" b="1" i="0" u="none" strike="noStrike">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795</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817</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106</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68</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38</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352892">
                <a:tc>
                  <a:txBody>
                    <a:bodyPr/>
                    <a:lstStyle/>
                    <a:p>
                      <a:pPr algn="ctr" fontAlgn="b"/>
                      <a:r>
                        <a:rPr lang="en-IN" sz="1000" b="1" u="none" strike="noStrike" dirty="0">
                          <a:effectLst/>
                        </a:rPr>
                        <a:t>2</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a:effectLst/>
                        </a:rPr>
                        <a:t>Surveillance Sample</a:t>
                      </a:r>
                      <a:endParaRPr lang="en-IN" sz="1000" b="1" i="0" u="none" strike="noStrike">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2993</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2856</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139</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80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24</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35</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352892">
                <a:tc>
                  <a:txBody>
                    <a:bodyPr/>
                    <a:lstStyle/>
                    <a:p>
                      <a:pPr algn="ctr" fontAlgn="b"/>
                      <a:r>
                        <a:rPr lang="en-IN" sz="1000" b="1" u="none" strike="noStrike" dirty="0">
                          <a:effectLst/>
                        </a:rPr>
                        <a:t>3</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a:effectLst/>
                        </a:rPr>
                        <a:t>Private food sample</a:t>
                      </a:r>
                      <a:endParaRPr lang="en-IN" sz="1000" b="1" i="0" u="none" strike="noStrike">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168</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167</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9</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5</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4</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352892">
                <a:tc>
                  <a:txBody>
                    <a:bodyPr/>
                    <a:lstStyle/>
                    <a:p>
                      <a:pPr algn="ctr" fontAlgn="b"/>
                      <a:r>
                        <a:rPr lang="en-IN" sz="1000" b="1" u="none" strike="noStrike" dirty="0">
                          <a:effectLst/>
                        </a:rPr>
                        <a:t>4</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dirty="0">
                          <a:effectLst/>
                        </a:rPr>
                        <a:t>Hospital samples</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352892">
                <a:tc>
                  <a:txBody>
                    <a:bodyPr/>
                    <a:lstStyle/>
                    <a:p>
                      <a:pPr algn="ctr" fontAlgn="b"/>
                      <a:r>
                        <a:rPr lang="en-IN" sz="1000" b="1" u="none" strike="noStrike">
                          <a:effectLst/>
                        </a:rPr>
                        <a:t>5</a:t>
                      </a:r>
                      <a:endParaRPr lang="en-IN" sz="1000" b="1" i="0" u="none" strike="noStrike">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dirty="0">
                          <a:effectLst/>
                        </a:rPr>
                        <a:t>Other Govt. sample</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352892">
                <a:tc>
                  <a:txBody>
                    <a:bodyPr/>
                    <a:lstStyle/>
                    <a:p>
                      <a:pPr algn="ctr" fontAlgn="b"/>
                      <a:r>
                        <a:rPr lang="en-IN" sz="1000" b="1" u="none" strike="noStrike">
                          <a:effectLst/>
                        </a:rPr>
                        <a:t>6</a:t>
                      </a:r>
                      <a:endParaRPr lang="en-IN" sz="1000" b="1" i="0" u="none" strike="noStrike">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dirty="0">
                          <a:effectLst/>
                        </a:rPr>
                        <a:t>ICDS sample</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46</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23</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352892">
                <a:tc>
                  <a:txBody>
                    <a:bodyPr/>
                    <a:lstStyle/>
                    <a:p>
                      <a:pPr algn="ctr" fontAlgn="b"/>
                      <a:endParaRPr lang="en-IN" sz="1000" b="1" i="0" u="none" strike="noStrike" dirty="0">
                        <a:solidFill>
                          <a:srgbClr val="000000"/>
                        </a:solidFill>
                        <a:effectLst/>
                        <a:latin typeface="&quot;Times New Roman&quot;"/>
                      </a:endParaRPr>
                    </a:p>
                  </a:txBody>
                  <a:tcPr marL="8792" marR="8792" marT="8792" marB="0" anchor="b">
                    <a:solidFill>
                      <a:srgbClr val="FF0000"/>
                    </a:solidFill>
                  </a:tcPr>
                </a:tc>
                <a:tc>
                  <a:txBody>
                    <a:bodyPr/>
                    <a:lstStyle/>
                    <a:p>
                      <a:pPr algn="l" fontAlgn="b"/>
                      <a:r>
                        <a:rPr lang="en-IN" sz="1000" b="1" u="none" strike="noStrike" dirty="0">
                          <a:effectLst/>
                        </a:rPr>
                        <a:t>WATER SAMPLES</a:t>
                      </a:r>
                      <a:endParaRPr lang="en-IN" sz="1000" b="1" i="0" u="none" strike="noStrike" dirty="0">
                        <a:solidFill>
                          <a:srgbClr val="000000"/>
                        </a:solidFill>
                        <a:effectLst/>
                        <a:latin typeface="&quot;Times New Roman&quot;"/>
                      </a:endParaRPr>
                    </a:p>
                  </a:txBody>
                  <a:tcPr marL="8792" marR="8792" marT="8792" marB="0" anchor="b">
                    <a:solidFill>
                      <a:srgbClr val="FF0000"/>
                    </a:solidFill>
                  </a:tcPr>
                </a:tc>
                <a:tc>
                  <a:txBody>
                    <a:bodyPr/>
                    <a:lstStyle/>
                    <a:p>
                      <a:pPr algn="ctr" fontAlgn="b"/>
                      <a:r>
                        <a:rPr lang="en-IN" sz="900" b="1" u="none" strike="noStrike" dirty="0">
                          <a:effectLst/>
                        </a:rPr>
                        <a:t> </a:t>
                      </a:r>
                      <a:endParaRPr lang="en-IN" sz="9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900" b="1" u="none" strike="noStrike" dirty="0">
                          <a:effectLst/>
                        </a:rPr>
                        <a:t> </a:t>
                      </a:r>
                      <a:endParaRPr lang="en-IN" sz="9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900" b="1" u="none" strike="noStrike" dirty="0">
                          <a:effectLst/>
                        </a:rPr>
                        <a:t> </a:t>
                      </a:r>
                      <a:endParaRPr lang="en-IN" sz="9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endParaRPr lang="en-IN" sz="9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endParaRPr lang="en-IN" sz="9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900" b="1" u="none" strike="noStrike" dirty="0">
                          <a:effectLst/>
                        </a:rPr>
                        <a:t> </a:t>
                      </a:r>
                      <a:endParaRPr lang="en-IN" sz="9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Not satisfactory</a:t>
                      </a:r>
                      <a:endParaRPr lang="en-IN" sz="1000" b="1" i="0" u="none" strike="noStrike" dirty="0">
                        <a:solidFill>
                          <a:srgbClr val="000000"/>
                        </a:solidFill>
                        <a:effectLst/>
                        <a:latin typeface="&quot;Times New Roman&quot;"/>
                      </a:endParaRPr>
                    </a:p>
                  </a:txBody>
                  <a:tcPr marL="8792" marR="8792" marT="8792" marB="0" anchor="b">
                    <a:solidFill>
                      <a:srgbClr val="FF0000"/>
                    </a:solidFill>
                  </a:tcPr>
                </a:tc>
                <a:tc>
                  <a:txBody>
                    <a:bodyPr/>
                    <a:lstStyle/>
                    <a:p>
                      <a:pPr algn="ctr" fontAlgn="b"/>
                      <a:r>
                        <a:rPr lang="en-IN" sz="1000" b="1" u="none" strike="noStrike" dirty="0">
                          <a:effectLst/>
                        </a:rPr>
                        <a:t>Satisfactory</a:t>
                      </a:r>
                      <a:endParaRPr lang="en-IN" sz="1000" b="1" i="0" u="none" strike="noStrike" dirty="0">
                        <a:solidFill>
                          <a:srgbClr val="000000"/>
                        </a:solidFill>
                        <a:effectLst/>
                        <a:latin typeface="&quot;Times New Roman&quot;"/>
                      </a:endParaRPr>
                    </a:p>
                  </a:txBody>
                  <a:tcPr marL="8792" marR="8792" marT="8792" marB="0" anchor="b">
                    <a:solidFill>
                      <a:srgbClr val="FF0000"/>
                    </a:solidFill>
                  </a:tcPr>
                </a:tc>
              </a:tr>
              <a:tr h="428109">
                <a:tc>
                  <a:txBody>
                    <a:bodyPr/>
                    <a:lstStyle/>
                    <a:p>
                      <a:pPr algn="ctr" fontAlgn="b"/>
                      <a:r>
                        <a:rPr lang="en-IN" sz="1000" b="1" i="0" u="none" strike="noStrike" dirty="0">
                          <a:solidFill>
                            <a:schemeClr val="dk1"/>
                          </a:solidFill>
                          <a:effectLst/>
                          <a:latin typeface="+mn-lt"/>
                        </a:rPr>
                        <a:t>7</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dirty="0">
                          <a:effectLst/>
                        </a:rPr>
                        <a:t>Water -Government </a:t>
                      </a:r>
                      <a:r>
                        <a:rPr lang="en-IN" sz="1000" b="1" u="none" strike="noStrike" dirty="0" err="1">
                          <a:effectLst/>
                        </a:rPr>
                        <a:t>dpt</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701</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545</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349</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349</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196</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369189">
                <a:tc>
                  <a:txBody>
                    <a:bodyPr/>
                    <a:lstStyle/>
                    <a:p>
                      <a:pPr algn="ctr" fontAlgn="b"/>
                      <a:r>
                        <a:rPr lang="en-IN" sz="1000" b="1" i="0" u="none" strike="noStrike" dirty="0">
                          <a:solidFill>
                            <a:schemeClr val="dk1"/>
                          </a:solidFill>
                          <a:effectLst/>
                          <a:latin typeface="+mn-lt"/>
                        </a:rPr>
                        <a:t>8</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dirty="0">
                          <a:effectLst/>
                        </a:rPr>
                        <a:t>Water -Private parties</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492</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588</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209</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0</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209</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a:effectLst/>
                        </a:rPr>
                        <a:t>379</a:t>
                      </a:r>
                      <a:endParaRPr lang="en-IN" sz="900" b="1" i="0" u="none" strike="noStrike">
                        <a:solidFill>
                          <a:srgbClr val="000000"/>
                        </a:solidFill>
                        <a:effectLst/>
                        <a:latin typeface="Arial"/>
                      </a:endParaRPr>
                    </a:p>
                  </a:txBody>
                  <a:tcPr marL="8792" marR="8792" marT="8792" marB="0" anchor="b">
                    <a:solidFill>
                      <a:schemeClr val="accent3">
                        <a:lumMod val="40000"/>
                        <a:lumOff val="60000"/>
                      </a:schemeClr>
                    </a:solidFill>
                  </a:tcPr>
                </a:tc>
              </a:tr>
              <a:tr h="263258">
                <a:tc>
                  <a:txBody>
                    <a:bodyPr/>
                    <a:lstStyle/>
                    <a:p>
                      <a:pPr algn="ctr" fontAlgn="b"/>
                      <a:r>
                        <a:rPr lang="en-IN" sz="1000" b="1" i="0" u="none" strike="noStrike" dirty="0" smtClean="0">
                          <a:solidFill>
                            <a:schemeClr val="dk1"/>
                          </a:solidFill>
                          <a:effectLst/>
                          <a:latin typeface="+mn-lt"/>
                        </a:rPr>
                        <a:t>9</a:t>
                      </a:r>
                      <a:endParaRPr lang="en-IN" sz="1000" b="1" i="0" u="none" strike="noStrike" dirty="0">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l" fontAlgn="b"/>
                      <a:r>
                        <a:rPr lang="en-IN" sz="1000" b="1" u="none" strike="noStrike">
                          <a:effectLst/>
                        </a:rPr>
                        <a:t>VVIP</a:t>
                      </a:r>
                      <a:endParaRPr lang="en-IN" sz="1000" b="1" i="0" u="none" strike="noStrike">
                        <a:solidFill>
                          <a:srgbClr val="000000"/>
                        </a:solidFill>
                        <a:effectLst/>
                        <a:latin typeface="&quot;Times New Roman&quot;"/>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21</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21</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c>
                  <a:txBody>
                    <a:bodyPr/>
                    <a:lstStyle/>
                    <a:p>
                      <a:pPr algn="ctr" fontAlgn="b"/>
                      <a:r>
                        <a:rPr lang="en-IN" sz="900" b="1" u="none" strike="noStrike" dirty="0">
                          <a:effectLst/>
                        </a:rPr>
                        <a:t>21</a:t>
                      </a:r>
                      <a:endParaRPr lang="en-IN" sz="900" b="1" i="0" u="none" strike="noStrike" dirty="0">
                        <a:solidFill>
                          <a:srgbClr val="000000"/>
                        </a:solidFill>
                        <a:effectLst/>
                        <a:latin typeface="Arial"/>
                      </a:endParaRPr>
                    </a:p>
                  </a:txBody>
                  <a:tcPr marL="8792" marR="8792" marT="8792" marB="0" anchor="b">
                    <a:solidFill>
                      <a:schemeClr val="accent3">
                        <a:lumMod val="40000"/>
                        <a:lumOff val="60000"/>
                      </a:schemeClr>
                    </a:solidFill>
                  </a:tcPr>
                </a:tc>
              </a:tr>
              <a:tr h="369189">
                <a:tc>
                  <a:txBody>
                    <a:bodyPr/>
                    <a:lstStyle/>
                    <a:p>
                      <a:pPr algn="l" fontAlgn="b"/>
                      <a:r>
                        <a:rPr lang="en-IN" sz="1000" b="1" u="none" strike="noStrike" dirty="0">
                          <a:effectLst/>
                        </a:rPr>
                        <a:t> </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l" fontAlgn="b"/>
                      <a:r>
                        <a:rPr lang="en-IN" sz="1000" b="1" u="none" strike="noStrike" dirty="0">
                          <a:effectLst/>
                        </a:rPr>
                        <a:t>Total</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5238</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5039</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812</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153</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66</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900" b="1" u="none" strike="noStrike" dirty="0">
                          <a:effectLst/>
                        </a:rPr>
                        <a:t>0</a:t>
                      </a:r>
                      <a:endParaRPr lang="en-IN" sz="9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593</a:t>
                      </a:r>
                      <a:endParaRPr lang="en-IN" sz="1000" b="1" i="0" u="none" strike="noStrike" dirty="0">
                        <a:solidFill>
                          <a:srgbClr val="000000"/>
                        </a:solidFill>
                        <a:effectLst/>
                        <a:latin typeface="Arial"/>
                      </a:endParaRPr>
                    </a:p>
                  </a:txBody>
                  <a:tcPr marL="8792" marR="8792" marT="8792" marB="0" anchor="b">
                    <a:solidFill>
                      <a:srgbClr val="FF0000"/>
                    </a:solidFill>
                  </a:tcPr>
                </a:tc>
                <a:tc>
                  <a:txBody>
                    <a:bodyPr/>
                    <a:lstStyle/>
                    <a:p>
                      <a:pPr algn="ctr" fontAlgn="b"/>
                      <a:r>
                        <a:rPr lang="en-IN" sz="1000" b="1" u="none" strike="noStrike" dirty="0">
                          <a:effectLst/>
                        </a:rPr>
                        <a:t>596</a:t>
                      </a:r>
                      <a:endParaRPr lang="en-IN" sz="1000" b="1" i="0" u="none" strike="noStrike" dirty="0">
                        <a:solidFill>
                          <a:srgbClr val="000000"/>
                        </a:solidFill>
                        <a:effectLst/>
                        <a:latin typeface="Arial"/>
                      </a:endParaRPr>
                    </a:p>
                  </a:txBody>
                  <a:tcPr marL="8792" marR="8792" marT="8792" marB="0" anchor="b">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17958006"/>
              </p:ext>
            </p:extLst>
          </p:nvPr>
        </p:nvGraphicFramePr>
        <p:xfrm>
          <a:off x="457200" y="692696"/>
          <a:ext cx="8229600" cy="618952"/>
        </p:xfrm>
        <a:graphic>
          <a:graphicData uri="http://schemas.openxmlformats.org/drawingml/2006/table">
            <a:tbl>
              <a:tblPr>
                <a:tableStyleId>{5C22544A-7EE6-4342-B048-85BDC9FD1C3A}</a:tableStyleId>
              </a:tblPr>
              <a:tblGrid>
                <a:gridCol w="8229600"/>
              </a:tblGrid>
              <a:tr h="187036">
                <a:tc>
                  <a:txBody>
                    <a:bodyPr/>
                    <a:lstStyle/>
                    <a:p>
                      <a:pPr algn="ctr" fontAlgn="b"/>
                      <a:r>
                        <a:rPr lang="en-US" sz="2000" u="none" strike="noStrike" dirty="0">
                          <a:effectLst/>
                          <a:latin typeface="Arial" pitchFamily="34" charset="0"/>
                          <a:cs typeface="Arial" pitchFamily="34" charset="0"/>
                        </a:rPr>
                        <a:t>LABORATORY TESTING REPORT OF SAMPLES FOR THE MONTH JUNE 2024</a:t>
                      </a:r>
                      <a:endParaRPr lang="en-US" sz="2000" b="1" i="0" u="none" strike="noStrike" dirty="0">
                        <a:solidFill>
                          <a:srgbClr val="000000"/>
                        </a:solidFill>
                        <a:effectLst/>
                        <a:latin typeface="Arial" pitchFamily="34" charset="0"/>
                        <a:cs typeface="Arial" pitchFamily="34" charset="0"/>
                      </a:endParaRPr>
                    </a:p>
                  </a:txBody>
                  <a:tcPr marL="9352" marR="9352" marT="9352" marB="0" anchor="b"/>
                </a:tc>
              </a:tr>
            </a:tbl>
          </a:graphicData>
        </a:graphic>
      </p:graphicFrame>
    </p:spTree>
    <p:extLst>
      <p:ext uri="{BB962C8B-B14F-4D97-AF65-F5344CB8AC3E}">
        <p14:creationId xmlns:p14="http://schemas.microsoft.com/office/powerpoint/2010/main" val="1804113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7359678"/>
              </p:ext>
            </p:extLst>
          </p:nvPr>
        </p:nvGraphicFramePr>
        <p:xfrm>
          <a:off x="662372" y="1600200"/>
          <a:ext cx="7819256" cy="4800501"/>
        </p:xfrm>
        <a:graphic>
          <a:graphicData uri="http://schemas.openxmlformats.org/drawingml/2006/table">
            <a:tbl>
              <a:tblPr>
                <a:tableStyleId>{5C22544A-7EE6-4342-B048-85BDC9FD1C3A}</a:tableStyleId>
              </a:tblPr>
              <a:tblGrid>
                <a:gridCol w="733503"/>
                <a:gridCol w="1100254"/>
                <a:gridCol w="733503"/>
                <a:gridCol w="733503"/>
                <a:gridCol w="733503"/>
                <a:gridCol w="733503"/>
                <a:gridCol w="733503"/>
                <a:gridCol w="733503"/>
                <a:gridCol w="733503"/>
                <a:gridCol w="850978"/>
              </a:tblGrid>
              <a:tr h="179341">
                <a:tc rowSpan="2">
                  <a:txBody>
                    <a:bodyPr/>
                    <a:lstStyle/>
                    <a:p>
                      <a:pPr algn="ctr" fontAlgn="b"/>
                      <a:r>
                        <a:rPr lang="en-IN" sz="1050" b="1" u="none" strike="noStrike" dirty="0">
                          <a:effectLst/>
                          <a:latin typeface="Arial" pitchFamily="34" charset="0"/>
                          <a:cs typeface="Arial" pitchFamily="34" charset="0"/>
                        </a:rPr>
                        <a:t>Sl. No</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rowSpan="2">
                  <a:txBody>
                    <a:bodyPr/>
                    <a:lstStyle/>
                    <a:p>
                      <a:pPr algn="ctr" fontAlgn="b"/>
                      <a:r>
                        <a:rPr lang="en-IN" sz="1050" b="1" u="none" strike="noStrike" dirty="0">
                          <a:effectLst/>
                          <a:latin typeface="Arial" pitchFamily="34" charset="0"/>
                          <a:cs typeface="Arial" pitchFamily="34" charset="0"/>
                        </a:rPr>
                        <a:t>Category</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rowSpan="2">
                  <a:txBody>
                    <a:bodyPr/>
                    <a:lstStyle/>
                    <a:p>
                      <a:pPr algn="ctr" fontAlgn="b"/>
                      <a:r>
                        <a:rPr lang="en-IN" sz="1050" b="1" u="none" strike="noStrike" dirty="0">
                          <a:effectLst/>
                          <a:latin typeface="Arial" pitchFamily="34" charset="0"/>
                          <a:cs typeface="Arial" pitchFamily="34" charset="0"/>
                        </a:rPr>
                        <a:t>Collected samples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rowSpan="2">
                  <a:txBody>
                    <a:bodyPr/>
                    <a:lstStyle/>
                    <a:p>
                      <a:pPr algn="ctr" fontAlgn="b"/>
                      <a:r>
                        <a:rPr lang="en-IN" sz="1050" b="1" u="none" strike="noStrike" dirty="0">
                          <a:effectLst/>
                          <a:latin typeface="Arial" pitchFamily="34" charset="0"/>
                          <a:cs typeface="Arial" pitchFamily="34" charset="0"/>
                        </a:rPr>
                        <a:t>Analysed Samples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rowSpan="2">
                  <a:txBody>
                    <a:bodyPr/>
                    <a:lstStyle/>
                    <a:p>
                      <a:pPr algn="ctr" fontAlgn="b"/>
                      <a:r>
                        <a:rPr lang="en-IN" sz="1050" b="1" u="none" strike="noStrike" dirty="0">
                          <a:effectLst/>
                          <a:latin typeface="Arial" pitchFamily="34" charset="0"/>
                          <a:cs typeface="Arial" pitchFamily="34" charset="0"/>
                        </a:rPr>
                        <a:t>Non-Conforming Samples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gridSpan="5">
                  <a:txBody>
                    <a:bodyPr/>
                    <a:lstStyle/>
                    <a:p>
                      <a:pPr algn="ctr" fontAlgn="b"/>
                      <a:r>
                        <a:rPr lang="en-US" sz="1000" u="none" strike="noStrike" dirty="0">
                          <a:effectLst/>
                        </a:rPr>
                        <a:t>Details of Non Conforming samples</a:t>
                      </a:r>
                      <a:endParaRPr lang="en-US" sz="1000" b="1" i="0" u="none" strike="noStrike" dirty="0">
                        <a:solidFill>
                          <a:srgbClr val="000000"/>
                        </a:solidFill>
                        <a:effectLst/>
                        <a:latin typeface="Times New Roman"/>
                      </a:endParaRPr>
                    </a:p>
                  </a:txBody>
                  <a:tcPr marL="8967" marR="8967" marT="8967"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640246">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b"/>
                      <a:r>
                        <a:rPr lang="en-IN" sz="1050" b="1" u="none" strike="noStrike" dirty="0">
                          <a:effectLst/>
                          <a:latin typeface="Arial" pitchFamily="34" charset="0"/>
                          <a:cs typeface="Arial" pitchFamily="34" charset="0"/>
                        </a:rPr>
                        <a:t>Unsafe</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ctr" fontAlgn="b"/>
                      <a:r>
                        <a:rPr lang="en-IN" sz="1050" b="1" u="none" strike="noStrike" dirty="0">
                          <a:effectLst/>
                          <a:latin typeface="Arial" pitchFamily="34" charset="0"/>
                          <a:cs typeface="Arial" pitchFamily="34" charset="0"/>
                        </a:rPr>
                        <a:t>Substandard</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ctr" fontAlgn="b"/>
                      <a:r>
                        <a:rPr lang="en-IN" sz="1050" b="1" u="none" strike="noStrike" dirty="0">
                          <a:effectLst/>
                          <a:latin typeface="Arial" pitchFamily="34" charset="0"/>
                          <a:cs typeface="Arial" pitchFamily="34" charset="0"/>
                        </a:rPr>
                        <a:t>Labelling Defects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ctr" fontAlgn="b"/>
                      <a:r>
                        <a:rPr lang="en-IN" sz="1050" b="1" u="none" strike="noStrike" dirty="0">
                          <a:effectLst/>
                          <a:latin typeface="Arial" pitchFamily="34" charset="0"/>
                          <a:cs typeface="Arial" pitchFamily="34" charset="0"/>
                        </a:rPr>
                        <a:t>Misleading Claims/</a:t>
                      </a:r>
                      <a:br>
                        <a:rPr lang="en-IN" sz="1050" b="1" u="none" strike="noStrike" dirty="0">
                          <a:effectLst/>
                          <a:latin typeface="Arial" pitchFamily="34" charset="0"/>
                          <a:cs typeface="Arial" pitchFamily="34" charset="0"/>
                        </a:rPr>
                      </a:br>
                      <a:r>
                        <a:rPr lang="en-IN" sz="1050" b="1" u="none" strike="noStrike" dirty="0">
                          <a:effectLst/>
                          <a:latin typeface="Arial" pitchFamily="34" charset="0"/>
                          <a:cs typeface="Arial" pitchFamily="34" charset="0"/>
                        </a:rPr>
                        <a:t>  Not satisfactory</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ctr" fontAlgn="b"/>
                      <a:r>
                        <a:rPr lang="en-IN" sz="1050" b="1" u="none" strike="noStrike" dirty="0" err="1">
                          <a:effectLst/>
                          <a:latin typeface="Arial" pitchFamily="34" charset="0"/>
                          <a:cs typeface="Arial" pitchFamily="34" charset="0"/>
                        </a:rPr>
                        <a:t>Miscallaneous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r>
              <a:tr h="294119">
                <a:tc>
                  <a:txBody>
                    <a:bodyPr/>
                    <a:lstStyle/>
                    <a:p>
                      <a:pPr algn="ctr" fontAlgn="b"/>
                      <a:r>
                        <a:rPr lang="en-IN" sz="1050" b="1" u="none" strike="noStrike" dirty="0">
                          <a:effectLst/>
                          <a:latin typeface="Arial" pitchFamily="34" charset="0"/>
                          <a:cs typeface="Arial" pitchFamily="34" charset="0"/>
                        </a:rPr>
                        <a:t>1</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a:effectLst/>
                          <a:latin typeface="Arial" pitchFamily="34" charset="0"/>
                          <a:cs typeface="Arial" pitchFamily="34" charset="0"/>
                        </a:rPr>
                        <a:t>Statutory Samples</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772</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859</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140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98</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42</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324607">
                <a:tc>
                  <a:txBody>
                    <a:bodyPr/>
                    <a:lstStyle/>
                    <a:p>
                      <a:pPr algn="ctr" fontAlgn="b"/>
                      <a:r>
                        <a:rPr lang="en-IN" sz="1050" b="1" u="none" strike="noStrike" dirty="0">
                          <a:effectLst/>
                          <a:latin typeface="Arial" pitchFamily="34" charset="0"/>
                          <a:cs typeface="Arial" pitchFamily="34" charset="0"/>
                        </a:rPr>
                        <a:t>2</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Surveillance Sample</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2639</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3022</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164</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86</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29</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49</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324607">
                <a:tc>
                  <a:txBody>
                    <a:bodyPr/>
                    <a:lstStyle/>
                    <a:p>
                      <a:pPr algn="ctr" fontAlgn="b"/>
                      <a:r>
                        <a:rPr lang="en-IN" sz="1050" b="1" u="none" strike="noStrike" dirty="0">
                          <a:effectLst/>
                          <a:latin typeface="Arial" pitchFamily="34" charset="0"/>
                          <a:cs typeface="Arial" pitchFamily="34" charset="0"/>
                        </a:rPr>
                        <a:t>3</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Private food sample</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205</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152</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9</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5</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4</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294119">
                <a:tc>
                  <a:txBody>
                    <a:bodyPr/>
                    <a:lstStyle/>
                    <a:p>
                      <a:pPr algn="ctr" fontAlgn="b"/>
                      <a:r>
                        <a:rPr lang="en-IN" sz="1050" b="1" u="none" strike="noStrike" dirty="0">
                          <a:effectLst/>
                          <a:latin typeface="Arial" pitchFamily="34" charset="0"/>
                          <a:cs typeface="Arial" pitchFamily="34" charset="0"/>
                        </a:rPr>
                        <a:t>4</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Hospital samples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27</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24</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324607">
                <a:tc>
                  <a:txBody>
                    <a:bodyPr/>
                    <a:lstStyle/>
                    <a:p>
                      <a:pPr algn="ctr" fontAlgn="b"/>
                      <a:r>
                        <a:rPr lang="en-IN" sz="1050" b="1" u="none" strike="noStrike" dirty="0">
                          <a:effectLst/>
                          <a:latin typeface="Arial" pitchFamily="34" charset="0"/>
                          <a:cs typeface="Arial" pitchFamily="34" charset="0"/>
                        </a:rPr>
                        <a:t>5</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Other Govt. sample</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294119">
                <a:tc>
                  <a:txBody>
                    <a:bodyPr/>
                    <a:lstStyle/>
                    <a:p>
                      <a:pPr algn="ctr" fontAlgn="b"/>
                      <a:r>
                        <a:rPr lang="en-IN" sz="1050" b="1" u="none" strike="noStrike">
                          <a:effectLst/>
                          <a:latin typeface="Arial" pitchFamily="34" charset="0"/>
                          <a:cs typeface="Arial" pitchFamily="34" charset="0"/>
                        </a:rPr>
                        <a:t>6</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ICDS sample</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44</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23</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1</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1</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0</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466286">
                <a:tc>
                  <a:txBody>
                    <a:bodyPr/>
                    <a:lstStyle/>
                    <a:p>
                      <a:pPr algn="ctr" fontAlgn="b"/>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l" fontAlgn="b"/>
                      <a:r>
                        <a:rPr lang="en-IN" sz="1050" b="1" u="none" strike="noStrike" dirty="0">
                          <a:effectLst/>
                          <a:latin typeface="Arial" pitchFamily="34" charset="0"/>
                          <a:cs typeface="Arial" pitchFamily="34" charset="0"/>
                        </a:rPr>
                        <a:t>WATER SAMPLES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ctr" fontAlgn="b"/>
                      <a:r>
                        <a:rPr lang="en-IN" sz="1050" b="1" u="none" strike="noStrike" dirty="0">
                          <a:effectLst/>
                          <a:latin typeface="Arial" pitchFamily="34" charset="0"/>
                          <a:cs typeface="Arial" pitchFamily="34" charset="0"/>
                        </a:rPr>
                        <a:t>0</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l"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l"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l"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l"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l"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ctr" fontAlgn="b"/>
                      <a:r>
                        <a:rPr lang="en-IN" sz="1050" b="1" u="none" strike="noStrike" dirty="0">
                          <a:effectLst/>
                          <a:latin typeface="Arial" pitchFamily="34" charset="0"/>
                          <a:cs typeface="Arial" pitchFamily="34" charset="0"/>
                        </a:rPr>
                        <a:t>Not satisfactory</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c>
                  <a:txBody>
                    <a:bodyPr/>
                    <a:lstStyle/>
                    <a:p>
                      <a:pPr algn="ctr" fontAlgn="b"/>
                      <a:r>
                        <a:rPr lang="en-IN" sz="1050" b="1" u="none" strike="noStrike" dirty="0">
                          <a:effectLst/>
                          <a:latin typeface="Arial" pitchFamily="34" charset="0"/>
                          <a:cs typeface="Arial" pitchFamily="34" charset="0"/>
                        </a:rPr>
                        <a:t>Satisfactory</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rgbClr val="FF0000"/>
                    </a:solidFill>
                  </a:tcPr>
                </a:tc>
              </a:tr>
              <a:tr h="349714">
                <a:tc>
                  <a:txBody>
                    <a:bodyPr/>
                    <a:lstStyle/>
                    <a:p>
                      <a:pPr algn="ctr" fontAlgn="b"/>
                      <a:r>
                        <a:rPr lang="en-IN" sz="1050" b="1" i="0" u="none" strike="noStrike" dirty="0">
                          <a:solidFill>
                            <a:schemeClr val="dk1"/>
                          </a:solidFill>
                          <a:effectLst/>
                          <a:latin typeface="Arial" pitchFamily="34" charset="0"/>
                          <a:cs typeface="Arial" pitchFamily="34" charset="0"/>
                        </a:rPr>
                        <a:t>7</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Water -Government </a:t>
                      </a:r>
                      <a:r>
                        <a:rPr lang="en-IN" sz="1050" b="1" u="none" strike="noStrike" dirty="0" err="1">
                          <a:effectLst/>
                          <a:latin typeface="Arial" pitchFamily="34" charset="0"/>
                          <a:cs typeface="Arial" pitchFamily="34" charset="0"/>
                        </a:rPr>
                        <a:t>dpt</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269</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403</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265</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 </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265</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138</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453134">
                <a:tc>
                  <a:txBody>
                    <a:bodyPr/>
                    <a:lstStyle/>
                    <a:p>
                      <a:pPr algn="ctr" fontAlgn="b"/>
                      <a:r>
                        <a:rPr lang="en-IN" sz="1050" b="1" i="0" u="none" strike="noStrike" dirty="0">
                          <a:solidFill>
                            <a:schemeClr val="dk1"/>
                          </a:solidFill>
                          <a:effectLst/>
                          <a:latin typeface="Arial" pitchFamily="34" charset="0"/>
                          <a:cs typeface="Arial" pitchFamily="34" charset="0"/>
                        </a:rPr>
                        <a:t>8</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Water -Private parties</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645</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757</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373</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 </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373</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a:effectLst/>
                          <a:latin typeface="Arial" pitchFamily="34" charset="0"/>
                          <a:cs typeface="Arial" pitchFamily="34" charset="0"/>
                        </a:rPr>
                        <a:t>384</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286945">
                <a:tc>
                  <a:txBody>
                    <a:bodyPr/>
                    <a:lstStyle/>
                    <a:p>
                      <a:pPr algn="ctr" fontAlgn="b"/>
                      <a:r>
                        <a:rPr lang="en-IN" sz="1050" b="1" i="0" u="none" strike="noStrike" dirty="0" smtClean="0">
                          <a:solidFill>
                            <a:schemeClr val="dk1"/>
                          </a:solidFill>
                          <a:effectLst/>
                          <a:latin typeface="Arial" pitchFamily="34" charset="0"/>
                          <a:cs typeface="Arial" pitchFamily="34" charset="0"/>
                        </a:rPr>
                        <a:t>9</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a:effectLst/>
                          <a:latin typeface="Arial" pitchFamily="34" charset="0"/>
                          <a:cs typeface="Arial" pitchFamily="34" charset="0"/>
                        </a:rPr>
                        <a:t>VVIP</a:t>
                      </a:r>
                      <a:endParaRPr lang="en-IN" sz="1050" b="1" i="0" u="none" strike="noStrike">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355</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355</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0</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0</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ctr" fontAlgn="b"/>
                      <a:r>
                        <a:rPr lang="en-IN" sz="1050" b="1" u="none" strike="noStrike" dirty="0">
                          <a:effectLst/>
                          <a:latin typeface="Arial" pitchFamily="34" charset="0"/>
                          <a:cs typeface="Arial" pitchFamily="34" charset="0"/>
                        </a:rPr>
                        <a:t>355</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r h="294119">
                <a:tc>
                  <a:txBody>
                    <a:bodyPr/>
                    <a:lstStyle/>
                    <a:p>
                      <a:pPr algn="l" fontAlgn="b"/>
                      <a:r>
                        <a:rPr lang="en-IN" sz="1050" b="1" u="none" strike="noStrike" dirty="0">
                          <a:effectLst/>
                          <a:latin typeface="Arial" pitchFamily="34" charset="0"/>
                          <a:cs typeface="Arial" pitchFamily="34" charset="0"/>
                        </a:rPr>
                        <a:t> </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l" fontAlgn="b"/>
                      <a:r>
                        <a:rPr lang="en-IN" sz="1050" b="1" u="none" strike="noStrike" dirty="0">
                          <a:effectLst/>
                          <a:latin typeface="Arial" pitchFamily="34" charset="0"/>
                          <a:cs typeface="Arial" pitchFamily="34" charset="0"/>
                        </a:rPr>
                        <a:t>TOTAL</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4956</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5595</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952</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190</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75</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0</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687</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c>
                  <a:txBody>
                    <a:bodyPr/>
                    <a:lstStyle/>
                    <a:p>
                      <a:pPr algn="r" fontAlgn="b"/>
                      <a:r>
                        <a:rPr lang="en-IN" sz="1050" b="1" u="none" strike="noStrike" dirty="0">
                          <a:effectLst/>
                          <a:latin typeface="Arial" pitchFamily="34" charset="0"/>
                          <a:cs typeface="Arial" pitchFamily="34" charset="0"/>
                        </a:rPr>
                        <a:t>877</a:t>
                      </a:r>
                      <a:endParaRPr lang="en-IN" sz="1050" b="1" i="0" u="none" strike="noStrike" dirty="0">
                        <a:solidFill>
                          <a:srgbClr val="000000"/>
                        </a:solidFill>
                        <a:effectLst/>
                        <a:latin typeface="Arial" pitchFamily="34" charset="0"/>
                        <a:cs typeface="Arial" pitchFamily="34" charset="0"/>
                      </a:endParaRPr>
                    </a:p>
                  </a:txBody>
                  <a:tcPr marL="8967" marR="8967" marT="8967" marB="0" anchor="b">
                    <a:solidFill>
                      <a:schemeClr val="accent3">
                        <a:lumMod val="40000"/>
                        <a:lumOff val="6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07312164"/>
              </p:ext>
            </p:extLst>
          </p:nvPr>
        </p:nvGraphicFramePr>
        <p:xfrm>
          <a:off x="323528" y="692696"/>
          <a:ext cx="8229600" cy="619038"/>
        </p:xfrm>
        <a:graphic>
          <a:graphicData uri="http://schemas.openxmlformats.org/drawingml/2006/table">
            <a:tbl>
              <a:tblPr>
                <a:tableStyleId>{5C22544A-7EE6-4342-B048-85BDC9FD1C3A}</a:tableStyleId>
              </a:tblPr>
              <a:tblGrid>
                <a:gridCol w="8229600"/>
              </a:tblGrid>
              <a:tr h="257332">
                <a:tc>
                  <a:txBody>
                    <a:bodyPr/>
                    <a:lstStyle/>
                    <a:p>
                      <a:pPr algn="ctr" fontAlgn="b"/>
                      <a:r>
                        <a:rPr lang="en-US" sz="2000" b="1" u="none" strike="noStrike" dirty="0">
                          <a:effectLst/>
                          <a:latin typeface="Arial" pitchFamily="34" charset="0"/>
                          <a:cs typeface="Arial" pitchFamily="34" charset="0"/>
                        </a:rPr>
                        <a:t>LABORATORY TESTING REPORT OF SAMPLES FOR THE MONTH JULY 2024</a:t>
                      </a:r>
                      <a:endParaRPr lang="en-US" sz="2000" b="1" i="0" u="none" strike="noStrike" dirty="0">
                        <a:solidFill>
                          <a:srgbClr val="000000"/>
                        </a:solidFill>
                        <a:effectLst/>
                        <a:latin typeface="Arial" pitchFamily="34" charset="0"/>
                        <a:cs typeface="Arial" pitchFamily="34" charset="0"/>
                      </a:endParaRPr>
                    </a:p>
                  </a:txBody>
                  <a:tcPr marL="9438" marR="9438" marT="9438" marB="0" anchor="b"/>
                </a:tc>
              </a:tr>
            </a:tbl>
          </a:graphicData>
        </a:graphic>
      </p:graphicFrame>
    </p:spTree>
    <p:extLst>
      <p:ext uri="{BB962C8B-B14F-4D97-AF65-F5344CB8AC3E}">
        <p14:creationId xmlns:p14="http://schemas.microsoft.com/office/powerpoint/2010/main" val="3351743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44164413"/>
              </p:ext>
            </p:extLst>
          </p:nvPr>
        </p:nvGraphicFramePr>
        <p:xfrm>
          <a:off x="916884" y="1600200"/>
          <a:ext cx="7471540" cy="4854286"/>
        </p:xfrm>
        <a:graphic>
          <a:graphicData uri="http://schemas.openxmlformats.org/drawingml/2006/table">
            <a:tbl>
              <a:tblPr>
                <a:tableStyleId>{5C22544A-7EE6-4342-B048-85BDC9FD1C3A}</a:tableStyleId>
              </a:tblPr>
              <a:tblGrid>
                <a:gridCol w="644150"/>
                <a:gridCol w="1190040"/>
                <a:gridCol w="646879"/>
                <a:gridCol w="646879"/>
                <a:gridCol w="646879"/>
                <a:gridCol w="646879"/>
                <a:gridCol w="646879"/>
                <a:gridCol w="646879"/>
                <a:gridCol w="840670"/>
                <a:gridCol w="915406"/>
              </a:tblGrid>
              <a:tr h="238271">
                <a:tc rowSpan="2">
                  <a:txBody>
                    <a:bodyPr/>
                    <a:lstStyle/>
                    <a:p>
                      <a:pPr algn="ctr" fontAlgn="ctr"/>
                      <a:r>
                        <a:rPr lang="en-IN" sz="1100" b="1" u="none" strike="noStrike" dirty="0">
                          <a:effectLst/>
                        </a:rPr>
                        <a:t>Sl. No</a:t>
                      </a:r>
                      <a:endParaRPr lang="en-IN" sz="1100" b="1" i="0" u="none" strike="noStrike" dirty="0">
                        <a:solidFill>
                          <a:srgbClr val="000000"/>
                        </a:solidFill>
                        <a:effectLst/>
                        <a:latin typeface="Times New Roman"/>
                      </a:endParaRPr>
                    </a:p>
                  </a:txBody>
                  <a:tcPr marL="8703" marR="8703" marT="8703" marB="0" anchor="ctr">
                    <a:solidFill>
                      <a:srgbClr val="FF0000"/>
                    </a:solidFill>
                  </a:tcPr>
                </a:tc>
                <a:tc rowSpan="2">
                  <a:txBody>
                    <a:bodyPr/>
                    <a:lstStyle/>
                    <a:p>
                      <a:pPr algn="ctr" fontAlgn="ctr"/>
                      <a:r>
                        <a:rPr lang="en-IN" sz="1100" b="1" u="none" strike="noStrike" dirty="0">
                          <a:effectLst/>
                        </a:rPr>
                        <a:t>Category</a:t>
                      </a:r>
                      <a:endParaRPr lang="en-IN" sz="1100" b="1" i="0" u="none" strike="noStrike" dirty="0">
                        <a:solidFill>
                          <a:srgbClr val="000000"/>
                        </a:solidFill>
                        <a:effectLst/>
                        <a:latin typeface="Times New Roman"/>
                      </a:endParaRPr>
                    </a:p>
                  </a:txBody>
                  <a:tcPr marL="8703" marR="8703" marT="8703" marB="0" anchor="ctr">
                    <a:solidFill>
                      <a:srgbClr val="FF0000"/>
                    </a:solidFill>
                  </a:tcPr>
                </a:tc>
                <a:tc rowSpan="2">
                  <a:txBody>
                    <a:bodyPr/>
                    <a:lstStyle/>
                    <a:p>
                      <a:pPr algn="ctr" fontAlgn="ctr"/>
                      <a:r>
                        <a:rPr lang="en-IN" sz="1100" b="1" u="none" strike="noStrike" dirty="0">
                          <a:effectLst/>
                        </a:rPr>
                        <a:t>Collected samples</a:t>
                      </a:r>
                      <a:endParaRPr lang="en-IN" sz="1100" b="1" i="0" u="none" strike="noStrike" dirty="0">
                        <a:solidFill>
                          <a:srgbClr val="000000"/>
                        </a:solidFill>
                        <a:effectLst/>
                        <a:latin typeface="Times New Roman"/>
                      </a:endParaRPr>
                    </a:p>
                  </a:txBody>
                  <a:tcPr marL="8703" marR="8703" marT="8703" marB="0" anchor="ctr">
                    <a:solidFill>
                      <a:srgbClr val="FF0000"/>
                    </a:solidFill>
                  </a:tcPr>
                </a:tc>
                <a:tc rowSpan="2">
                  <a:txBody>
                    <a:bodyPr/>
                    <a:lstStyle/>
                    <a:p>
                      <a:pPr algn="ctr" fontAlgn="ctr"/>
                      <a:r>
                        <a:rPr lang="en-IN" sz="1100" b="1" u="none" strike="noStrike" dirty="0">
                          <a:effectLst/>
                        </a:rPr>
                        <a:t>Analysed Samples</a:t>
                      </a:r>
                      <a:endParaRPr lang="en-IN" sz="1100" b="1" i="0" u="none" strike="noStrike" dirty="0">
                        <a:solidFill>
                          <a:srgbClr val="000000"/>
                        </a:solidFill>
                        <a:effectLst/>
                        <a:latin typeface="Times New Roman"/>
                      </a:endParaRPr>
                    </a:p>
                  </a:txBody>
                  <a:tcPr marL="8703" marR="8703" marT="8703" marB="0" anchor="ctr">
                    <a:solidFill>
                      <a:srgbClr val="FF0000"/>
                    </a:solidFill>
                  </a:tcPr>
                </a:tc>
                <a:tc rowSpan="2">
                  <a:txBody>
                    <a:bodyPr/>
                    <a:lstStyle/>
                    <a:p>
                      <a:pPr algn="ctr" fontAlgn="ctr"/>
                      <a:r>
                        <a:rPr lang="en-IN" sz="1100" b="1" u="none" strike="noStrike" dirty="0">
                          <a:effectLst/>
                        </a:rPr>
                        <a:t>Non-Conforming Samples</a:t>
                      </a:r>
                      <a:endParaRPr lang="en-IN" sz="1100" b="1" i="0" u="none" strike="noStrike" dirty="0">
                        <a:solidFill>
                          <a:srgbClr val="000000"/>
                        </a:solidFill>
                        <a:effectLst/>
                        <a:latin typeface="Times New Roman"/>
                      </a:endParaRPr>
                    </a:p>
                  </a:txBody>
                  <a:tcPr marL="8703" marR="8703" marT="8703" marB="0" anchor="ctr">
                    <a:solidFill>
                      <a:srgbClr val="FF0000"/>
                    </a:solidFill>
                  </a:tcPr>
                </a:tc>
                <a:tc gridSpan="5">
                  <a:txBody>
                    <a:bodyPr/>
                    <a:lstStyle/>
                    <a:p>
                      <a:pPr algn="ctr" fontAlgn="ctr"/>
                      <a:r>
                        <a:rPr lang="en-US" sz="1000" u="none" strike="noStrike" dirty="0">
                          <a:effectLst/>
                        </a:rPr>
                        <a:t>Details of Non Conforming samples</a:t>
                      </a:r>
                      <a:endParaRPr lang="en-US" sz="1000" b="1" i="0" u="none" strike="noStrike" dirty="0">
                        <a:solidFill>
                          <a:srgbClr val="000000"/>
                        </a:solidFill>
                        <a:effectLst/>
                        <a:latin typeface="Times New Roman"/>
                      </a:endParaRPr>
                    </a:p>
                  </a:txBody>
                  <a:tcPr marL="8703" marR="8703" marT="8703" marB="0" anchor="ctr">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7018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IN" sz="1100" b="1" u="none" strike="noStrike">
                          <a:effectLst/>
                        </a:rPr>
                        <a:t>Unsafe</a:t>
                      </a:r>
                      <a:endParaRPr lang="en-IN" sz="1100" b="1" i="0" u="none" strike="noStrike">
                        <a:solidFill>
                          <a:srgbClr val="000000"/>
                        </a:solidFill>
                        <a:effectLst/>
                        <a:latin typeface="Times New Roman"/>
                      </a:endParaRPr>
                    </a:p>
                  </a:txBody>
                  <a:tcPr marL="8703" marR="8703" marT="8703" marB="0" anchor="ctr">
                    <a:solidFill>
                      <a:srgbClr val="FF0000"/>
                    </a:solidFill>
                  </a:tcPr>
                </a:tc>
                <a:tc>
                  <a:txBody>
                    <a:bodyPr/>
                    <a:lstStyle/>
                    <a:p>
                      <a:pPr algn="ctr" fontAlgn="ctr"/>
                      <a:r>
                        <a:rPr lang="en-IN" sz="1100" b="1" u="none" strike="noStrike">
                          <a:effectLst/>
                        </a:rPr>
                        <a:t>Substandard</a:t>
                      </a:r>
                      <a:endParaRPr lang="en-IN" sz="1100" b="1" i="0" u="none" strike="noStrike">
                        <a:solidFill>
                          <a:srgbClr val="000000"/>
                        </a:solidFill>
                        <a:effectLst/>
                        <a:latin typeface="Times New Roman"/>
                      </a:endParaRPr>
                    </a:p>
                  </a:txBody>
                  <a:tcPr marL="8703" marR="8703" marT="8703" marB="0" anchor="ctr">
                    <a:solidFill>
                      <a:srgbClr val="FF0000"/>
                    </a:solidFill>
                  </a:tcPr>
                </a:tc>
                <a:tc>
                  <a:txBody>
                    <a:bodyPr/>
                    <a:lstStyle/>
                    <a:p>
                      <a:pPr algn="ctr" fontAlgn="ctr"/>
                      <a:r>
                        <a:rPr lang="en-IN" sz="1100" b="1" u="none" strike="noStrike" dirty="0">
                          <a:effectLst/>
                        </a:rPr>
                        <a:t>Labelling Defects</a:t>
                      </a:r>
                      <a:endParaRPr lang="en-IN" sz="1100" b="1" i="0" u="none" strike="noStrike" dirty="0">
                        <a:solidFill>
                          <a:srgbClr val="000000"/>
                        </a:solidFill>
                        <a:effectLst/>
                        <a:latin typeface="Times New Roman"/>
                      </a:endParaRPr>
                    </a:p>
                  </a:txBody>
                  <a:tcPr marL="8703" marR="8703" marT="8703" marB="0" anchor="ctr">
                    <a:solidFill>
                      <a:srgbClr val="FF0000"/>
                    </a:solidFill>
                  </a:tcPr>
                </a:tc>
                <a:tc>
                  <a:txBody>
                    <a:bodyPr/>
                    <a:lstStyle/>
                    <a:p>
                      <a:pPr algn="ctr" fontAlgn="ctr"/>
                      <a:r>
                        <a:rPr lang="en-IN" sz="1100" b="1" u="none" strike="noStrike" dirty="0">
                          <a:effectLst/>
                        </a:rPr>
                        <a:t>Misleading Claims/</a:t>
                      </a:r>
                      <a:br>
                        <a:rPr lang="en-IN" sz="1100" b="1" u="none" strike="noStrike" dirty="0">
                          <a:effectLst/>
                        </a:rPr>
                      </a:br>
                      <a:r>
                        <a:rPr lang="en-IN" sz="1100" b="1" u="none" strike="noStrike" dirty="0">
                          <a:effectLst/>
                        </a:rPr>
                        <a:t>  Not satisfactory</a:t>
                      </a:r>
                      <a:endParaRPr lang="en-IN" sz="1100" b="1" i="0" u="none" strike="noStrike" dirty="0">
                        <a:solidFill>
                          <a:srgbClr val="000000"/>
                        </a:solidFill>
                        <a:effectLst/>
                        <a:latin typeface="Times New Roman"/>
                      </a:endParaRPr>
                    </a:p>
                  </a:txBody>
                  <a:tcPr marL="8703" marR="8703" marT="8703" marB="0" anchor="ctr">
                    <a:solidFill>
                      <a:srgbClr val="FF0000"/>
                    </a:solidFill>
                  </a:tcPr>
                </a:tc>
                <a:tc>
                  <a:txBody>
                    <a:bodyPr/>
                    <a:lstStyle/>
                    <a:p>
                      <a:pPr algn="ctr" fontAlgn="ctr"/>
                      <a:r>
                        <a:rPr lang="en-IN" sz="1100" b="1" u="none" strike="noStrike" dirty="0" err="1">
                          <a:effectLst/>
                        </a:rPr>
                        <a:t>Miscallaneous</a:t>
                      </a:r>
                      <a:endParaRPr lang="en-IN" sz="1100" b="1" i="0" u="none" strike="noStrike" dirty="0">
                        <a:solidFill>
                          <a:srgbClr val="000000"/>
                        </a:solidFill>
                        <a:effectLst/>
                        <a:latin typeface="Times New Roman"/>
                      </a:endParaRPr>
                    </a:p>
                  </a:txBody>
                  <a:tcPr marL="8703" marR="8703" marT="8703" marB="0" anchor="ctr">
                    <a:solidFill>
                      <a:srgbClr val="FF0000"/>
                    </a:solidFill>
                  </a:tcPr>
                </a:tc>
              </a:tr>
              <a:tr h="343409">
                <a:tc>
                  <a:txBody>
                    <a:bodyPr/>
                    <a:lstStyle/>
                    <a:p>
                      <a:pPr algn="ctr" fontAlgn="b"/>
                      <a:r>
                        <a:rPr lang="en-IN" sz="1100" b="1" u="none" strike="noStrike" dirty="0">
                          <a:effectLst/>
                        </a:rPr>
                        <a:t>1</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Statutory Samples</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803</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642</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108</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73</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35</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ctr" fontAlgn="b"/>
                      <a:r>
                        <a:rPr lang="en-IN" sz="1100" b="1" u="none" strike="noStrike" dirty="0">
                          <a:effectLst/>
                        </a:rPr>
                        <a:t>2</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Surveillance Sample</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2284</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1984</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173</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84</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21</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68</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ctr" fontAlgn="b"/>
                      <a:r>
                        <a:rPr lang="en-IN" sz="1100" b="1" u="none" strike="noStrike" dirty="0">
                          <a:effectLst/>
                        </a:rPr>
                        <a:t>3</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Private food sample</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119</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74</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6</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3</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3</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ctr" fontAlgn="b"/>
                      <a:r>
                        <a:rPr lang="en-IN" sz="1100" b="1" u="none" strike="noStrike" dirty="0">
                          <a:effectLst/>
                        </a:rPr>
                        <a:t>4</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a:effectLst/>
                        </a:rPr>
                        <a:t>Hospital samples</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27</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24</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ctr" fontAlgn="b"/>
                      <a:r>
                        <a:rPr lang="en-IN" sz="1100" b="1" u="none" strike="noStrike">
                          <a:effectLst/>
                        </a:rPr>
                        <a:t>5</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Other Govt. sample</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1</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ctr" fontAlgn="b"/>
                      <a:r>
                        <a:rPr lang="en-IN" sz="1100" b="1" u="none" strike="noStrike">
                          <a:effectLst/>
                        </a:rPr>
                        <a:t>6</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ICDS sample</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53</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34</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1</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1</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ctr" fontAlgn="b"/>
                      <a:endParaRPr lang="en-IN" sz="1100" b="1" i="0" u="none" strike="noStrike" dirty="0">
                        <a:solidFill>
                          <a:srgbClr val="000000"/>
                        </a:solidFill>
                        <a:effectLst/>
                        <a:latin typeface="Times New Roman"/>
                      </a:endParaRPr>
                    </a:p>
                  </a:txBody>
                  <a:tcPr marL="8703" marR="8703" marT="8703" marB="0" anchor="b">
                    <a:solidFill>
                      <a:srgbClr val="FF0000"/>
                    </a:solidFill>
                  </a:tcPr>
                </a:tc>
                <a:tc>
                  <a:txBody>
                    <a:bodyPr/>
                    <a:lstStyle/>
                    <a:p>
                      <a:pPr algn="l" fontAlgn="b"/>
                      <a:r>
                        <a:rPr lang="en-IN" sz="1100" b="1" u="none" strike="noStrike" dirty="0">
                          <a:effectLst/>
                        </a:rPr>
                        <a:t>WATER SAMPLES</a:t>
                      </a:r>
                      <a:endParaRPr lang="en-IN" sz="1100" b="1" i="0" u="none" strike="noStrike" dirty="0">
                        <a:solidFill>
                          <a:srgbClr val="000000"/>
                        </a:solidFill>
                        <a:effectLst/>
                        <a:latin typeface="Times New Roman"/>
                      </a:endParaRPr>
                    </a:p>
                  </a:txBody>
                  <a:tcPr marL="8703" marR="8703" marT="8703" marB="0" anchor="b">
                    <a:solidFill>
                      <a:srgbClr val="FF0000"/>
                    </a:solidFill>
                  </a:tcPr>
                </a:tc>
                <a:tc>
                  <a:txBody>
                    <a:bodyPr/>
                    <a:lstStyle/>
                    <a:p>
                      <a:pPr algn="ctr" fontAlgn="b"/>
                      <a:r>
                        <a:rPr lang="en-IN" sz="1100" b="1" u="none" strike="noStrike" dirty="0">
                          <a:effectLst/>
                        </a:rPr>
                        <a:t> </a:t>
                      </a:r>
                      <a:endParaRPr lang="en-IN" sz="1100" b="1" i="0" u="none" strike="noStrike" dirty="0">
                        <a:solidFill>
                          <a:srgbClr val="000000"/>
                        </a:solidFill>
                        <a:effectLst/>
                        <a:latin typeface="Times New Roman"/>
                      </a:endParaRPr>
                    </a:p>
                  </a:txBody>
                  <a:tcPr marL="8703" marR="8703" marT="8703" marB="0" anchor="b">
                    <a:solidFill>
                      <a:srgbClr val="FF0000"/>
                    </a:solidFill>
                  </a:tcPr>
                </a:tc>
                <a:tc>
                  <a:txBody>
                    <a:bodyPr/>
                    <a:lstStyle/>
                    <a:p>
                      <a:pPr algn="l" fontAlgn="b"/>
                      <a:r>
                        <a:rPr lang="en-IN" sz="1100" b="1" u="none" strike="noStrike">
                          <a:effectLst/>
                        </a:rPr>
                        <a:t> </a:t>
                      </a:r>
                      <a:endParaRPr lang="en-IN" sz="1100" b="1" i="0" u="none" strike="noStrike">
                        <a:solidFill>
                          <a:srgbClr val="000000"/>
                        </a:solidFill>
                        <a:effectLst/>
                        <a:latin typeface="Arial"/>
                      </a:endParaRPr>
                    </a:p>
                  </a:txBody>
                  <a:tcPr marL="8703" marR="8703" marT="8703" marB="0" anchor="b">
                    <a:solidFill>
                      <a:srgbClr val="FF0000"/>
                    </a:solidFill>
                  </a:tcPr>
                </a:tc>
                <a:tc>
                  <a:txBody>
                    <a:bodyPr/>
                    <a:lstStyle/>
                    <a:p>
                      <a:pPr algn="l" fontAlgn="b"/>
                      <a:r>
                        <a:rPr lang="en-IN" sz="1100" b="1" u="none" strike="noStrike">
                          <a:effectLst/>
                        </a:rPr>
                        <a:t> </a:t>
                      </a:r>
                      <a:endParaRPr lang="en-IN" sz="1100" b="1" i="0" u="none" strike="noStrike">
                        <a:solidFill>
                          <a:srgbClr val="000000"/>
                        </a:solidFill>
                        <a:effectLst/>
                        <a:latin typeface="Arial"/>
                      </a:endParaRPr>
                    </a:p>
                  </a:txBody>
                  <a:tcPr marL="8703" marR="8703" marT="8703" marB="0" anchor="b">
                    <a:solidFill>
                      <a:srgbClr val="FF0000"/>
                    </a:solidFill>
                  </a:tcPr>
                </a:tc>
                <a:tc>
                  <a:txBody>
                    <a:bodyPr/>
                    <a:lstStyle/>
                    <a:p>
                      <a:pPr algn="l" fontAlgn="b"/>
                      <a:r>
                        <a:rPr lang="en-IN" sz="1100" b="1" u="none" strike="noStrike" dirty="0">
                          <a:effectLst/>
                        </a:rPr>
                        <a:t> </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l" fontAlgn="b"/>
                      <a:r>
                        <a:rPr lang="en-IN" sz="1100" b="1" u="none" strike="noStrike">
                          <a:effectLst/>
                        </a:rPr>
                        <a:t> </a:t>
                      </a:r>
                      <a:endParaRPr lang="en-IN" sz="1100" b="1" i="0" u="none" strike="noStrike">
                        <a:solidFill>
                          <a:srgbClr val="000000"/>
                        </a:solidFill>
                        <a:effectLst/>
                        <a:latin typeface="Arial"/>
                      </a:endParaRPr>
                    </a:p>
                  </a:txBody>
                  <a:tcPr marL="8703" marR="8703" marT="8703" marB="0" anchor="b">
                    <a:solidFill>
                      <a:srgbClr val="FF0000"/>
                    </a:solidFill>
                  </a:tcPr>
                </a:tc>
                <a:tc>
                  <a:txBody>
                    <a:bodyPr/>
                    <a:lstStyle/>
                    <a:p>
                      <a:pPr algn="l" fontAlgn="b"/>
                      <a:r>
                        <a:rPr lang="en-IN" sz="1100" b="1" u="none" strike="noStrike">
                          <a:effectLst/>
                        </a:rPr>
                        <a:t> </a:t>
                      </a:r>
                      <a:endParaRPr lang="en-IN" sz="1100" b="1" i="0" u="none" strike="noStrike">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Not satisfactory</a:t>
                      </a:r>
                      <a:endParaRPr lang="en-IN" sz="1100" b="1" i="0" u="none" strike="noStrike" dirty="0">
                        <a:solidFill>
                          <a:srgbClr val="000000"/>
                        </a:solidFill>
                        <a:effectLst/>
                        <a:latin typeface="Times New Roman"/>
                      </a:endParaRPr>
                    </a:p>
                  </a:txBody>
                  <a:tcPr marL="8703" marR="8703" marT="8703" marB="0" anchor="b">
                    <a:solidFill>
                      <a:srgbClr val="FF0000"/>
                    </a:solidFill>
                  </a:tcPr>
                </a:tc>
                <a:tc>
                  <a:txBody>
                    <a:bodyPr/>
                    <a:lstStyle/>
                    <a:p>
                      <a:pPr algn="ctr" fontAlgn="b"/>
                      <a:r>
                        <a:rPr lang="en-IN" sz="1100" b="1" u="none" strike="noStrike" dirty="0">
                          <a:effectLst/>
                        </a:rPr>
                        <a:t>Satisfactory</a:t>
                      </a:r>
                      <a:endParaRPr lang="en-IN" sz="1100" b="1" i="0" u="none" strike="noStrike" dirty="0">
                        <a:solidFill>
                          <a:srgbClr val="000000"/>
                        </a:solidFill>
                        <a:effectLst/>
                        <a:latin typeface="Times New Roman"/>
                      </a:endParaRPr>
                    </a:p>
                  </a:txBody>
                  <a:tcPr marL="8703" marR="8703" marT="8703" marB="0" anchor="b">
                    <a:solidFill>
                      <a:srgbClr val="FF0000"/>
                    </a:solidFill>
                  </a:tcPr>
                </a:tc>
              </a:tr>
              <a:tr h="343409">
                <a:tc>
                  <a:txBody>
                    <a:bodyPr/>
                    <a:lstStyle/>
                    <a:p>
                      <a:pPr algn="ctr" fontAlgn="b"/>
                      <a:r>
                        <a:rPr lang="en-IN" sz="1100" b="1" i="0" u="none" strike="noStrike" dirty="0">
                          <a:solidFill>
                            <a:schemeClr val="dk1"/>
                          </a:solidFill>
                          <a:effectLst/>
                          <a:latin typeface="+mn-lt"/>
                        </a:rPr>
                        <a:t>7</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Water -Government </a:t>
                      </a:r>
                      <a:r>
                        <a:rPr lang="en-IN" sz="1100" b="1" u="none" strike="noStrike" dirty="0" err="1">
                          <a:effectLst/>
                        </a:rPr>
                        <a:t>dpt</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263</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274</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138</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138</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136</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410597">
                <a:tc>
                  <a:txBody>
                    <a:bodyPr/>
                    <a:lstStyle/>
                    <a:p>
                      <a:pPr algn="ctr" fontAlgn="b"/>
                      <a:r>
                        <a:rPr lang="en-IN" sz="1100" b="1" i="0" u="none" strike="noStrike" dirty="0">
                          <a:solidFill>
                            <a:schemeClr val="dk1"/>
                          </a:solidFill>
                          <a:effectLst/>
                          <a:latin typeface="+mn-lt"/>
                        </a:rPr>
                        <a:t>8</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Water -Private parties</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514</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690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350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350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340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ctr" fontAlgn="b"/>
                      <a:r>
                        <a:rPr lang="en-IN" sz="1100" b="1" i="0" u="none" strike="noStrike" dirty="0" smtClean="0">
                          <a:solidFill>
                            <a:schemeClr val="dk1"/>
                          </a:solidFill>
                          <a:effectLst/>
                          <a:latin typeface="+mn-lt"/>
                        </a:rPr>
                        <a:t>9</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l" fontAlgn="b"/>
                      <a:r>
                        <a:rPr lang="en-IN" sz="1100" b="1" u="none" strike="noStrike" dirty="0">
                          <a:effectLst/>
                        </a:rPr>
                        <a:t>VVIP</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28</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28</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a:effectLst/>
                        </a:rPr>
                        <a:t>0</a:t>
                      </a:r>
                      <a:endParaRPr lang="en-IN" sz="1100" b="1" i="0" u="none" strike="noStrike">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c>
                  <a:txBody>
                    <a:bodyPr/>
                    <a:lstStyle/>
                    <a:p>
                      <a:pPr algn="ctr" fontAlgn="b"/>
                      <a:r>
                        <a:rPr lang="en-IN" sz="1100" b="1" u="none" strike="noStrike" dirty="0">
                          <a:effectLst/>
                        </a:rPr>
                        <a:t>28</a:t>
                      </a:r>
                      <a:endParaRPr lang="en-IN" sz="1100" b="1" i="0" u="none" strike="noStrike" dirty="0">
                        <a:solidFill>
                          <a:srgbClr val="000000"/>
                        </a:solidFill>
                        <a:effectLst/>
                        <a:latin typeface="Times New Roman"/>
                      </a:endParaRPr>
                    </a:p>
                  </a:txBody>
                  <a:tcPr marL="8703" marR="8703" marT="8703" marB="0" anchor="b">
                    <a:solidFill>
                      <a:schemeClr val="accent3">
                        <a:lumMod val="40000"/>
                        <a:lumOff val="60000"/>
                      </a:schemeClr>
                    </a:solidFill>
                  </a:tcPr>
                </a:tc>
              </a:tr>
              <a:tr h="343409">
                <a:tc>
                  <a:txBody>
                    <a:bodyPr/>
                    <a:lstStyle/>
                    <a:p>
                      <a:pPr algn="l" fontAlgn="b"/>
                      <a:r>
                        <a:rPr lang="en-IN" sz="1100" b="1" u="none" strike="noStrike" dirty="0">
                          <a:effectLst/>
                        </a:rPr>
                        <a:t> </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l" fontAlgn="b"/>
                      <a:r>
                        <a:rPr lang="en-IN" sz="1100" b="1" u="none" strike="noStrike" dirty="0">
                          <a:effectLst/>
                        </a:rPr>
                        <a:t>Total</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4092</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3750</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777</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161</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60</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0</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556</a:t>
                      </a:r>
                      <a:endParaRPr lang="en-IN" sz="1100" b="1" i="0" u="none" strike="noStrike" dirty="0">
                        <a:solidFill>
                          <a:srgbClr val="000000"/>
                        </a:solidFill>
                        <a:effectLst/>
                        <a:latin typeface="Arial"/>
                      </a:endParaRPr>
                    </a:p>
                  </a:txBody>
                  <a:tcPr marL="8703" marR="8703" marT="8703" marB="0" anchor="b">
                    <a:solidFill>
                      <a:srgbClr val="FF0000"/>
                    </a:solidFill>
                  </a:tcPr>
                </a:tc>
                <a:tc>
                  <a:txBody>
                    <a:bodyPr/>
                    <a:lstStyle/>
                    <a:p>
                      <a:pPr algn="ctr" fontAlgn="b"/>
                      <a:r>
                        <a:rPr lang="en-IN" sz="1100" b="1" u="none" strike="noStrike" dirty="0">
                          <a:effectLst/>
                        </a:rPr>
                        <a:t>504</a:t>
                      </a:r>
                      <a:endParaRPr lang="en-IN" sz="1100" b="1" i="0" u="none" strike="noStrike" dirty="0">
                        <a:solidFill>
                          <a:srgbClr val="000000"/>
                        </a:solidFill>
                        <a:effectLst/>
                        <a:latin typeface="Arial"/>
                      </a:endParaRPr>
                    </a:p>
                  </a:txBody>
                  <a:tcPr marL="8703" marR="8703" marT="8703" marB="0" anchor="b">
                    <a:solidFill>
                      <a:srgbClr val="FF000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31269899"/>
              </p:ext>
            </p:extLst>
          </p:nvPr>
        </p:nvGraphicFramePr>
        <p:xfrm>
          <a:off x="571499" y="620688"/>
          <a:ext cx="8001002" cy="619125"/>
        </p:xfrm>
        <a:graphic>
          <a:graphicData uri="http://schemas.openxmlformats.org/drawingml/2006/table">
            <a:tbl>
              <a:tblPr>
                <a:tableStyleId>{5C22544A-7EE6-4342-B048-85BDC9FD1C3A}</a:tableStyleId>
              </a:tblPr>
              <a:tblGrid>
                <a:gridCol w="8001002"/>
              </a:tblGrid>
              <a:tr h="190500">
                <a:tc>
                  <a:txBody>
                    <a:bodyPr/>
                    <a:lstStyle/>
                    <a:p>
                      <a:pPr algn="ctr" fontAlgn="b"/>
                      <a:r>
                        <a:rPr lang="en-US" sz="2000" b="1" u="none" strike="noStrike" dirty="0">
                          <a:effectLst/>
                          <a:latin typeface="Arial" pitchFamily="34" charset="0"/>
                          <a:cs typeface="Arial" pitchFamily="34" charset="0"/>
                        </a:rPr>
                        <a:t>LABORATORY TESTING REPORT OF SAMPLES FOR THE MONTH </a:t>
                      </a:r>
                      <a:r>
                        <a:rPr lang="en-US" sz="2000" b="1" u="none" strike="noStrike" dirty="0" smtClean="0">
                          <a:effectLst/>
                          <a:latin typeface="Arial" pitchFamily="34" charset="0"/>
                          <a:cs typeface="Arial" pitchFamily="34" charset="0"/>
                        </a:rPr>
                        <a:t>AUGUST,2024</a:t>
                      </a:r>
                      <a:endParaRPr lang="en-US" sz="2000" b="1" i="0" u="none" strike="noStrike" dirty="0">
                        <a:solidFill>
                          <a:srgbClr val="000000"/>
                        </a:solidFill>
                        <a:effectLst/>
                        <a:latin typeface="Arial" pitchFamily="34" charset="0"/>
                        <a:cs typeface="Arial" pitchFamily="34" charset="0"/>
                      </a:endParaRPr>
                    </a:p>
                  </a:txBody>
                  <a:tcPr marL="9525" marR="9525" marT="9525" marB="0" anchor="b"/>
                </a:tc>
              </a:tr>
            </a:tbl>
          </a:graphicData>
        </a:graphic>
      </p:graphicFrame>
    </p:spTree>
    <p:extLst>
      <p:ext uri="{BB962C8B-B14F-4D97-AF65-F5344CB8AC3E}">
        <p14:creationId xmlns:p14="http://schemas.microsoft.com/office/powerpoint/2010/main" val="1682716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416735290"/>
              </p:ext>
            </p:extLst>
          </p:nvPr>
        </p:nvGraphicFramePr>
        <p:xfrm>
          <a:off x="323528" y="836712"/>
          <a:ext cx="6120680"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84103963"/>
              </p:ext>
            </p:extLst>
          </p:nvPr>
        </p:nvGraphicFramePr>
        <p:xfrm>
          <a:off x="5436096" y="4077072"/>
          <a:ext cx="3600400" cy="2595880"/>
        </p:xfrm>
        <a:graphic>
          <a:graphicData uri="http://schemas.openxmlformats.org/drawingml/2006/table">
            <a:tbl>
              <a:tblPr firstRow="1" bandRow="1">
                <a:tableStyleId>{5C22544A-7EE6-4342-B048-85BDC9FD1C3A}</a:tableStyleId>
              </a:tblPr>
              <a:tblGrid>
                <a:gridCol w="1800200"/>
                <a:gridCol w="1800200"/>
              </a:tblGrid>
              <a:tr h="370840">
                <a:tc>
                  <a:txBody>
                    <a:bodyPr/>
                    <a:lstStyle/>
                    <a:p>
                      <a:pPr algn="ctr" fontAlgn="b"/>
                      <a:r>
                        <a:rPr lang="en-IN" sz="1100" b="1" i="0" u="none" strike="noStrike" dirty="0">
                          <a:solidFill>
                            <a:schemeClr val="bg1"/>
                          </a:solidFill>
                          <a:effectLst/>
                          <a:latin typeface="Calibri"/>
                        </a:rPr>
                        <a:t> </a:t>
                      </a:r>
                      <a:r>
                        <a:rPr lang="en-IN" sz="1100" b="1" i="0" u="none" strike="noStrike" dirty="0" smtClean="0">
                          <a:solidFill>
                            <a:schemeClr val="bg1"/>
                          </a:solidFill>
                          <a:effectLst/>
                          <a:latin typeface="Calibri"/>
                        </a:rPr>
                        <a:t>MONTH</a:t>
                      </a:r>
                      <a:endParaRPr lang="en-IN" sz="1100" b="1" i="0" u="none" strike="noStrike" dirty="0">
                        <a:solidFill>
                          <a:schemeClr val="bg1"/>
                        </a:solidFill>
                        <a:effectLst/>
                        <a:latin typeface="Calibri"/>
                      </a:endParaRPr>
                    </a:p>
                  </a:txBody>
                  <a:tcPr marL="9525" marR="9525" marT="9525" marB="0" anchor="b"/>
                </a:tc>
                <a:tc>
                  <a:txBody>
                    <a:bodyPr/>
                    <a:lstStyle/>
                    <a:p>
                      <a:pPr algn="ctr" fontAlgn="b"/>
                      <a:r>
                        <a:rPr lang="en-IN" sz="1100" b="1" i="0" u="none" strike="noStrike" dirty="0">
                          <a:solidFill>
                            <a:schemeClr val="bg1"/>
                          </a:solidFill>
                          <a:effectLst/>
                          <a:latin typeface="Calibri"/>
                        </a:rPr>
                        <a:t>TESTING</a:t>
                      </a:r>
                    </a:p>
                  </a:txBody>
                  <a:tcPr marL="9525" marR="9525" marT="9525" marB="0" anchor="b"/>
                </a:tc>
              </a:tr>
              <a:tr h="370840">
                <a:tc>
                  <a:txBody>
                    <a:bodyPr/>
                    <a:lstStyle/>
                    <a:p>
                      <a:pPr algn="ctr" fontAlgn="b"/>
                      <a:r>
                        <a:rPr lang="en-IN" sz="1100" b="1" i="0" u="none" strike="noStrike" dirty="0">
                          <a:solidFill>
                            <a:srgbClr val="000000"/>
                          </a:solidFill>
                          <a:effectLst/>
                          <a:latin typeface="Calibri"/>
                        </a:rPr>
                        <a:t>APRIL</a:t>
                      </a:r>
                    </a:p>
                  </a:txBody>
                  <a:tcPr marL="9525" marR="9525" marT="9525" marB="0" anchor="b"/>
                </a:tc>
                <a:tc>
                  <a:txBody>
                    <a:bodyPr/>
                    <a:lstStyle/>
                    <a:p>
                      <a:pPr algn="ctr" fontAlgn="b"/>
                      <a:r>
                        <a:rPr lang="en-IN" sz="1100" b="1" i="0" u="none" strike="noStrike">
                          <a:solidFill>
                            <a:srgbClr val="000000"/>
                          </a:solidFill>
                          <a:effectLst/>
                          <a:latin typeface="Calibri"/>
                        </a:rPr>
                        <a:t>2520</a:t>
                      </a:r>
                    </a:p>
                  </a:txBody>
                  <a:tcPr marL="9525" marR="9525" marT="9525" marB="0" anchor="b"/>
                </a:tc>
              </a:tr>
              <a:tr h="370840">
                <a:tc>
                  <a:txBody>
                    <a:bodyPr/>
                    <a:lstStyle/>
                    <a:p>
                      <a:pPr algn="ctr" fontAlgn="b"/>
                      <a:r>
                        <a:rPr lang="en-IN" sz="1100" b="1" i="0" u="none" strike="noStrike" dirty="0">
                          <a:solidFill>
                            <a:srgbClr val="000000"/>
                          </a:solidFill>
                          <a:effectLst/>
                          <a:latin typeface="Calibri"/>
                        </a:rPr>
                        <a:t>MAY</a:t>
                      </a:r>
                    </a:p>
                  </a:txBody>
                  <a:tcPr marL="9525" marR="9525" marT="9525" marB="0" anchor="b"/>
                </a:tc>
                <a:tc>
                  <a:txBody>
                    <a:bodyPr/>
                    <a:lstStyle/>
                    <a:p>
                      <a:pPr algn="ctr" fontAlgn="b"/>
                      <a:r>
                        <a:rPr lang="en-IN" sz="1100" b="1" i="0" u="none" strike="noStrike" dirty="0">
                          <a:solidFill>
                            <a:srgbClr val="000000"/>
                          </a:solidFill>
                          <a:effectLst/>
                          <a:latin typeface="Calibri"/>
                        </a:rPr>
                        <a:t>2397</a:t>
                      </a:r>
                    </a:p>
                  </a:txBody>
                  <a:tcPr marL="9525" marR="9525" marT="9525" marB="0" anchor="b"/>
                </a:tc>
              </a:tr>
              <a:tr h="370840">
                <a:tc>
                  <a:txBody>
                    <a:bodyPr/>
                    <a:lstStyle/>
                    <a:p>
                      <a:pPr algn="ctr" fontAlgn="b"/>
                      <a:r>
                        <a:rPr lang="en-IN" sz="1100" b="1" i="0" u="none" strike="noStrike" dirty="0">
                          <a:solidFill>
                            <a:srgbClr val="000000"/>
                          </a:solidFill>
                          <a:effectLst/>
                          <a:latin typeface="Calibri"/>
                        </a:rPr>
                        <a:t>JUNE</a:t>
                      </a:r>
                    </a:p>
                  </a:txBody>
                  <a:tcPr marL="9525" marR="9525" marT="9525" marB="0" anchor="b"/>
                </a:tc>
                <a:tc>
                  <a:txBody>
                    <a:bodyPr/>
                    <a:lstStyle/>
                    <a:p>
                      <a:pPr algn="ctr" fontAlgn="b"/>
                      <a:r>
                        <a:rPr lang="en-IN" sz="1100" b="1" i="0" u="none" strike="noStrike">
                          <a:solidFill>
                            <a:srgbClr val="000000"/>
                          </a:solidFill>
                          <a:effectLst/>
                          <a:latin typeface="Calibri"/>
                        </a:rPr>
                        <a:t>3217</a:t>
                      </a:r>
                    </a:p>
                  </a:txBody>
                  <a:tcPr marL="9525" marR="9525" marT="9525" marB="0" anchor="b"/>
                </a:tc>
              </a:tr>
              <a:tr h="370840">
                <a:tc>
                  <a:txBody>
                    <a:bodyPr/>
                    <a:lstStyle/>
                    <a:p>
                      <a:pPr algn="ctr" fontAlgn="b"/>
                      <a:r>
                        <a:rPr lang="en-IN" sz="1100" b="1" i="0" u="none" strike="noStrike" dirty="0">
                          <a:solidFill>
                            <a:srgbClr val="000000"/>
                          </a:solidFill>
                          <a:effectLst/>
                          <a:latin typeface="Calibri"/>
                        </a:rPr>
                        <a:t>JULY</a:t>
                      </a:r>
                    </a:p>
                  </a:txBody>
                  <a:tcPr marL="9525" marR="9525" marT="9525" marB="0" anchor="b"/>
                </a:tc>
                <a:tc>
                  <a:txBody>
                    <a:bodyPr/>
                    <a:lstStyle/>
                    <a:p>
                      <a:pPr algn="ctr" fontAlgn="b"/>
                      <a:r>
                        <a:rPr lang="en-IN" sz="1100" b="1" i="0" u="none" strike="noStrike" dirty="0">
                          <a:solidFill>
                            <a:srgbClr val="000000"/>
                          </a:solidFill>
                          <a:effectLst/>
                          <a:latin typeface="Calibri"/>
                        </a:rPr>
                        <a:t>3217</a:t>
                      </a:r>
                    </a:p>
                  </a:txBody>
                  <a:tcPr marL="9525" marR="9525" marT="9525" marB="0" anchor="b"/>
                </a:tc>
              </a:tr>
              <a:tr h="370840">
                <a:tc>
                  <a:txBody>
                    <a:bodyPr/>
                    <a:lstStyle/>
                    <a:p>
                      <a:pPr algn="ctr" fontAlgn="b"/>
                      <a:r>
                        <a:rPr lang="en-IN" sz="1100" b="1" i="0" u="none" strike="noStrike" dirty="0">
                          <a:solidFill>
                            <a:srgbClr val="000000"/>
                          </a:solidFill>
                          <a:effectLst/>
                          <a:latin typeface="Calibri"/>
                        </a:rPr>
                        <a:t>AUGUST</a:t>
                      </a:r>
                    </a:p>
                  </a:txBody>
                  <a:tcPr marL="9525" marR="9525" marT="9525" marB="0" anchor="b"/>
                </a:tc>
                <a:tc>
                  <a:txBody>
                    <a:bodyPr/>
                    <a:lstStyle/>
                    <a:p>
                      <a:pPr algn="ctr" fontAlgn="b"/>
                      <a:r>
                        <a:rPr lang="en-IN" sz="1100" b="1" i="0" u="none" strike="noStrike" dirty="0">
                          <a:solidFill>
                            <a:srgbClr val="000000"/>
                          </a:solidFill>
                          <a:effectLst/>
                          <a:latin typeface="Calibri"/>
                        </a:rPr>
                        <a:t>2357</a:t>
                      </a:r>
                    </a:p>
                  </a:txBody>
                  <a:tcPr marL="9525" marR="9525" marT="9525" marB="0" anchor="b"/>
                </a:tc>
              </a:tr>
              <a:tr h="370840">
                <a:tc>
                  <a:txBody>
                    <a:bodyPr/>
                    <a:lstStyle/>
                    <a:p>
                      <a:pPr algn="ctr" fontAlgn="b"/>
                      <a:r>
                        <a:rPr lang="en-US" sz="1100" b="1" i="0" u="none" strike="noStrike" dirty="0" smtClean="0">
                          <a:solidFill>
                            <a:schemeClr val="bg1"/>
                          </a:solidFill>
                          <a:effectLst/>
                          <a:latin typeface="Calibri"/>
                        </a:rPr>
                        <a:t>TOTAL</a:t>
                      </a:r>
                      <a:endParaRPr lang="en-IN" sz="1100" b="1" i="0" u="none" strike="noStrike" dirty="0">
                        <a:solidFill>
                          <a:schemeClr val="bg1"/>
                        </a:solidFill>
                        <a:effectLst/>
                        <a:latin typeface="Calibri"/>
                      </a:endParaRPr>
                    </a:p>
                  </a:txBody>
                  <a:tcPr marL="9525" marR="9525" marT="9525" marB="0" anchor="b">
                    <a:solidFill>
                      <a:schemeClr val="accent1"/>
                    </a:solidFill>
                  </a:tcPr>
                </a:tc>
                <a:tc>
                  <a:txBody>
                    <a:bodyPr/>
                    <a:lstStyle/>
                    <a:p>
                      <a:pPr algn="ctr" fontAlgn="b"/>
                      <a:r>
                        <a:rPr lang="en-US" sz="1100" b="1" i="0" u="none" strike="noStrike" dirty="0" smtClean="0">
                          <a:solidFill>
                            <a:schemeClr val="bg1"/>
                          </a:solidFill>
                          <a:effectLst/>
                          <a:latin typeface="Calibri"/>
                        </a:rPr>
                        <a:t>13124</a:t>
                      </a:r>
                      <a:endParaRPr lang="en-IN" sz="1100" b="1" i="0" u="none" strike="noStrike" dirty="0">
                        <a:solidFill>
                          <a:schemeClr val="bg1"/>
                        </a:solidFill>
                        <a:effectLst/>
                        <a:latin typeface="Calibri"/>
                      </a:endParaRPr>
                    </a:p>
                  </a:txBody>
                  <a:tcPr marL="9525" marR="9525" marT="9525" marB="0" anchor="b">
                    <a:solidFill>
                      <a:schemeClr val="accent1"/>
                    </a:solidFill>
                  </a:tcPr>
                </a:tc>
              </a:tr>
            </a:tbl>
          </a:graphicData>
        </a:graphic>
      </p:graphicFrame>
      <p:sp>
        <p:nvSpPr>
          <p:cNvPr id="7" name="TextBox 6"/>
          <p:cNvSpPr txBox="1"/>
          <p:nvPr/>
        </p:nvSpPr>
        <p:spPr>
          <a:xfrm>
            <a:off x="810" y="116914"/>
            <a:ext cx="529127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Food Safety on Wheels-TESTING</a:t>
            </a:r>
            <a:endParaRPr lang="en-IN" sz="2400" b="1" dirty="0">
              <a:latin typeface="Arial" pitchFamily="34" charset="0"/>
              <a:cs typeface="Arial" pitchFamily="34" charset="0"/>
            </a:endParaRPr>
          </a:p>
        </p:txBody>
      </p:sp>
      <p:sp>
        <p:nvSpPr>
          <p:cNvPr id="2" name="Rectangle 1"/>
          <p:cNvSpPr/>
          <p:nvPr/>
        </p:nvSpPr>
        <p:spPr>
          <a:xfrm>
            <a:off x="5436096" y="532412"/>
            <a:ext cx="3563888" cy="2308324"/>
          </a:xfrm>
          <a:prstGeom prst="rect">
            <a:avLst/>
          </a:prstGeom>
        </p:spPr>
        <p:txBody>
          <a:bodyPr wrap="square">
            <a:spAutoFit/>
          </a:bodyPr>
          <a:lstStyle/>
          <a:p>
            <a:pPr algn="just"/>
            <a:r>
              <a:rPr lang="en-IN" dirty="0">
                <a:latin typeface="Arial" pitchFamily="34" charset="0"/>
                <a:cs typeface="Arial" pitchFamily="34" charset="0"/>
              </a:rPr>
              <a:t>The department conducted 13124 analysis using Food Safety on Wheels from 2024 April to </a:t>
            </a:r>
            <a:r>
              <a:rPr lang="en-IN" dirty="0" smtClean="0">
                <a:latin typeface="Arial" pitchFamily="34" charset="0"/>
                <a:cs typeface="Arial" pitchFamily="34" charset="0"/>
              </a:rPr>
              <a:t>2024 August </a:t>
            </a:r>
            <a:r>
              <a:rPr lang="en-IN" dirty="0">
                <a:latin typeface="Arial" pitchFamily="34" charset="0"/>
                <a:cs typeface="Arial" pitchFamily="34" charset="0"/>
              </a:rPr>
              <a:t>,795 Awareness classes and 272 training programs </a:t>
            </a:r>
            <a:r>
              <a:rPr lang="en-IN" dirty="0" smtClean="0">
                <a:latin typeface="Arial" pitchFamily="34" charset="0"/>
                <a:cs typeface="Arial" pitchFamily="34" charset="0"/>
              </a:rPr>
              <a:t>were conducted </a:t>
            </a:r>
            <a:r>
              <a:rPr lang="en-IN" dirty="0">
                <a:latin typeface="Arial" pitchFamily="34" charset="0"/>
                <a:cs typeface="Arial" pitchFamily="34" charset="0"/>
              </a:rPr>
              <a:t>during the period.</a:t>
            </a:r>
          </a:p>
          <a:p>
            <a:pPr algn="just"/>
            <a:endParaRPr lang="en-IN" dirty="0"/>
          </a:p>
        </p:txBody>
      </p:sp>
    </p:spTree>
    <p:extLst>
      <p:ext uri="{BB962C8B-B14F-4D97-AF65-F5344CB8AC3E}">
        <p14:creationId xmlns:p14="http://schemas.microsoft.com/office/powerpoint/2010/main" val="4392244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FSW-AWARENESS&amp;TRAINING</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425250"/>
              </p:ext>
            </p:extLst>
          </p:nvPr>
        </p:nvGraphicFramePr>
        <p:xfrm>
          <a:off x="457200" y="1600201"/>
          <a:ext cx="5266928" cy="4853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35933935"/>
              </p:ext>
            </p:extLst>
          </p:nvPr>
        </p:nvGraphicFramePr>
        <p:xfrm>
          <a:off x="6012162" y="3212977"/>
          <a:ext cx="2736303" cy="3312370"/>
        </p:xfrm>
        <a:graphic>
          <a:graphicData uri="http://schemas.openxmlformats.org/drawingml/2006/table">
            <a:tbl>
              <a:tblPr>
                <a:tableStyleId>{5C22544A-7EE6-4342-B048-85BDC9FD1C3A}</a:tableStyleId>
              </a:tblPr>
              <a:tblGrid>
                <a:gridCol w="912101"/>
                <a:gridCol w="912101"/>
                <a:gridCol w="912101"/>
              </a:tblGrid>
              <a:tr h="635778">
                <a:tc>
                  <a:txBody>
                    <a:bodyPr/>
                    <a:lstStyle/>
                    <a:p>
                      <a:pPr algn="ctr" fontAlgn="b"/>
                      <a:r>
                        <a:rPr lang="en-IN" sz="1100" b="1" i="0" u="none" strike="noStrike" dirty="0">
                          <a:solidFill>
                            <a:srgbClr val="000000"/>
                          </a:solidFill>
                          <a:effectLst/>
                          <a:latin typeface="Calibri"/>
                        </a:rPr>
                        <a:t>MONTH</a:t>
                      </a:r>
                    </a:p>
                  </a:txBody>
                  <a:tcPr marL="9525" marR="9525" marT="9525" marB="0" anchor="b">
                    <a:solidFill>
                      <a:schemeClr val="accent6">
                        <a:lumMod val="60000"/>
                        <a:lumOff val="40000"/>
                      </a:schemeClr>
                    </a:solidFill>
                  </a:tcPr>
                </a:tc>
                <a:tc>
                  <a:txBody>
                    <a:bodyPr/>
                    <a:lstStyle/>
                    <a:p>
                      <a:pPr algn="ctr" fontAlgn="b"/>
                      <a:r>
                        <a:rPr lang="en-IN" sz="1100" b="1" u="none" strike="noStrike" dirty="0">
                          <a:effectLst/>
                        </a:rPr>
                        <a:t>AWARENESS</a:t>
                      </a:r>
                      <a:endParaRPr lang="en-IN" sz="11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n-IN" sz="1100" b="1" u="none" strike="noStrike" dirty="0">
                          <a:effectLst/>
                        </a:rPr>
                        <a:t>TRAINING</a:t>
                      </a:r>
                      <a:endParaRPr lang="en-IN" sz="1100" b="1" i="0" u="none" strike="noStrike" dirty="0">
                        <a:solidFill>
                          <a:srgbClr val="000000"/>
                        </a:solidFill>
                        <a:effectLst/>
                        <a:latin typeface="Calibri"/>
                      </a:endParaRPr>
                    </a:p>
                  </a:txBody>
                  <a:tcPr marL="9525" marR="9525" marT="9525" marB="0" anchor="b">
                    <a:solidFill>
                      <a:schemeClr val="accent2"/>
                    </a:solidFill>
                  </a:tcPr>
                </a:tc>
              </a:tr>
              <a:tr h="351259">
                <a:tc>
                  <a:txBody>
                    <a:bodyPr/>
                    <a:lstStyle/>
                    <a:p>
                      <a:pPr algn="ctr" fontAlgn="b"/>
                      <a:r>
                        <a:rPr lang="en-IN" sz="1100" b="1" i="0" u="none" strike="noStrike" dirty="0">
                          <a:solidFill>
                            <a:srgbClr val="000000"/>
                          </a:solidFill>
                          <a:effectLst/>
                          <a:latin typeface="Calibri"/>
                        </a:rPr>
                        <a:t>APRIL</a:t>
                      </a:r>
                    </a:p>
                  </a:txBody>
                  <a:tcPr marL="9525" marR="9525" marT="9525" marB="0" anchor="b">
                    <a:solidFill>
                      <a:schemeClr val="accent6">
                        <a:lumMod val="60000"/>
                        <a:lumOff val="40000"/>
                      </a:schemeClr>
                    </a:solidFill>
                  </a:tcPr>
                </a:tc>
                <a:tc>
                  <a:txBody>
                    <a:bodyPr/>
                    <a:lstStyle/>
                    <a:p>
                      <a:pPr algn="ctr" fontAlgn="b"/>
                      <a:r>
                        <a:rPr lang="en-IN" sz="1100" b="1" u="none" strike="noStrike" dirty="0">
                          <a:effectLst/>
                        </a:rPr>
                        <a:t>138</a:t>
                      </a:r>
                      <a:endParaRPr lang="en-IN" sz="11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n-IN" sz="1100" b="1" u="none" strike="noStrike" dirty="0">
                          <a:effectLst/>
                        </a:rPr>
                        <a:t>37</a:t>
                      </a:r>
                      <a:endParaRPr lang="en-IN" sz="1100" b="1" i="0" u="none" strike="noStrike" dirty="0">
                        <a:solidFill>
                          <a:srgbClr val="000000"/>
                        </a:solidFill>
                        <a:effectLst/>
                        <a:latin typeface="Calibri"/>
                      </a:endParaRPr>
                    </a:p>
                  </a:txBody>
                  <a:tcPr marL="9525" marR="9525" marT="9525" marB="0" anchor="b">
                    <a:solidFill>
                      <a:schemeClr val="accent2"/>
                    </a:solidFill>
                  </a:tcPr>
                </a:tc>
              </a:tr>
              <a:tr h="351259">
                <a:tc>
                  <a:txBody>
                    <a:bodyPr/>
                    <a:lstStyle/>
                    <a:p>
                      <a:pPr algn="ctr" fontAlgn="b"/>
                      <a:r>
                        <a:rPr lang="en-IN" sz="1100" b="1" i="0" u="none" strike="noStrike" dirty="0">
                          <a:solidFill>
                            <a:srgbClr val="000000"/>
                          </a:solidFill>
                          <a:effectLst/>
                          <a:latin typeface="Calibri"/>
                        </a:rPr>
                        <a:t>MAY</a:t>
                      </a:r>
                    </a:p>
                  </a:txBody>
                  <a:tcPr marL="9525" marR="9525" marT="9525" marB="0" anchor="b">
                    <a:solidFill>
                      <a:schemeClr val="accent6">
                        <a:lumMod val="60000"/>
                        <a:lumOff val="40000"/>
                      </a:schemeClr>
                    </a:solidFill>
                  </a:tcPr>
                </a:tc>
                <a:tc>
                  <a:txBody>
                    <a:bodyPr/>
                    <a:lstStyle/>
                    <a:p>
                      <a:pPr algn="ctr" fontAlgn="b"/>
                      <a:r>
                        <a:rPr lang="en-IN" sz="1100" b="1" u="none" strike="noStrike" dirty="0">
                          <a:effectLst/>
                        </a:rPr>
                        <a:t>157</a:t>
                      </a:r>
                      <a:endParaRPr lang="en-IN" sz="11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n-IN" sz="1100" b="1" u="none" strike="noStrike" dirty="0">
                          <a:effectLst/>
                        </a:rPr>
                        <a:t>43</a:t>
                      </a:r>
                      <a:endParaRPr lang="en-IN" sz="1100" b="1" i="0" u="none" strike="noStrike" dirty="0">
                        <a:solidFill>
                          <a:srgbClr val="000000"/>
                        </a:solidFill>
                        <a:effectLst/>
                        <a:latin typeface="Calibri"/>
                      </a:endParaRPr>
                    </a:p>
                  </a:txBody>
                  <a:tcPr marL="9525" marR="9525" marT="9525" marB="0" anchor="b">
                    <a:solidFill>
                      <a:schemeClr val="accent2"/>
                    </a:solidFill>
                  </a:tcPr>
                </a:tc>
              </a:tr>
              <a:tr h="351259">
                <a:tc>
                  <a:txBody>
                    <a:bodyPr/>
                    <a:lstStyle/>
                    <a:p>
                      <a:pPr algn="ctr" fontAlgn="b"/>
                      <a:r>
                        <a:rPr lang="en-IN" sz="1100" b="1" i="0" u="none" strike="noStrike" dirty="0">
                          <a:solidFill>
                            <a:srgbClr val="000000"/>
                          </a:solidFill>
                          <a:effectLst/>
                          <a:latin typeface="Calibri"/>
                        </a:rPr>
                        <a:t>JUNE</a:t>
                      </a:r>
                    </a:p>
                  </a:txBody>
                  <a:tcPr marL="9525" marR="9525" marT="9525" marB="0" anchor="b">
                    <a:solidFill>
                      <a:schemeClr val="accent6">
                        <a:lumMod val="60000"/>
                        <a:lumOff val="40000"/>
                      </a:schemeClr>
                    </a:solidFill>
                  </a:tcPr>
                </a:tc>
                <a:tc>
                  <a:txBody>
                    <a:bodyPr/>
                    <a:lstStyle/>
                    <a:p>
                      <a:pPr algn="ctr" fontAlgn="b"/>
                      <a:r>
                        <a:rPr lang="en-IN" sz="1100" b="1" u="none" strike="noStrike" dirty="0">
                          <a:effectLst/>
                        </a:rPr>
                        <a:t>163</a:t>
                      </a:r>
                      <a:endParaRPr lang="en-IN" sz="11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n-IN" sz="1100" b="1" u="none" strike="noStrike" dirty="0">
                          <a:effectLst/>
                        </a:rPr>
                        <a:t>60</a:t>
                      </a:r>
                      <a:endParaRPr lang="en-IN" sz="1100" b="1" i="0" u="none" strike="noStrike" dirty="0">
                        <a:solidFill>
                          <a:srgbClr val="000000"/>
                        </a:solidFill>
                        <a:effectLst/>
                        <a:latin typeface="Calibri"/>
                      </a:endParaRPr>
                    </a:p>
                  </a:txBody>
                  <a:tcPr marL="9525" marR="9525" marT="9525" marB="0" anchor="b">
                    <a:solidFill>
                      <a:schemeClr val="accent2"/>
                    </a:solidFill>
                  </a:tcPr>
                </a:tc>
              </a:tr>
              <a:tr h="351259">
                <a:tc>
                  <a:txBody>
                    <a:bodyPr/>
                    <a:lstStyle/>
                    <a:p>
                      <a:pPr algn="ctr" fontAlgn="b"/>
                      <a:r>
                        <a:rPr lang="en-IN" sz="1100" b="1" i="0" u="none" strike="noStrike" dirty="0">
                          <a:solidFill>
                            <a:srgbClr val="000000"/>
                          </a:solidFill>
                          <a:effectLst/>
                          <a:latin typeface="Calibri"/>
                        </a:rPr>
                        <a:t>JULY</a:t>
                      </a:r>
                    </a:p>
                  </a:txBody>
                  <a:tcPr marL="9525" marR="9525" marT="9525" marB="0" anchor="b">
                    <a:solidFill>
                      <a:schemeClr val="accent6">
                        <a:lumMod val="60000"/>
                        <a:lumOff val="40000"/>
                      </a:schemeClr>
                    </a:solidFill>
                  </a:tcPr>
                </a:tc>
                <a:tc>
                  <a:txBody>
                    <a:bodyPr/>
                    <a:lstStyle/>
                    <a:p>
                      <a:pPr algn="ctr" fontAlgn="b"/>
                      <a:r>
                        <a:rPr lang="en-IN" sz="1100" b="1" u="none" strike="noStrike" dirty="0">
                          <a:effectLst/>
                        </a:rPr>
                        <a:t>172</a:t>
                      </a:r>
                      <a:endParaRPr lang="en-IN" sz="11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n-IN" sz="1100" b="1" u="none" strike="noStrike" dirty="0">
                          <a:effectLst/>
                        </a:rPr>
                        <a:t>60</a:t>
                      </a:r>
                      <a:endParaRPr lang="en-IN" sz="1100" b="1" i="0" u="none" strike="noStrike" dirty="0">
                        <a:solidFill>
                          <a:srgbClr val="000000"/>
                        </a:solidFill>
                        <a:effectLst/>
                        <a:latin typeface="Calibri"/>
                      </a:endParaRPr>
                    </a:p>
                  </a:txBody>
                  <a:tcPr marL="9525" marR="9525" marT="9525" marB="0" anchor="b">
                    <a:solidFill>
                      <a:schemeClr val="accent2"/>
                    </a:solidFill>
                  </a:tcPr>
                </a:tc>
              </a:tr>
              <a:tr h="635778">
                <a:tc>
                  <a:txBody>
                    <a:bodyPr/>
                    <a:lstStyle/>
                    <a:p>
                      <a:pPr algn="ctr" fontAlgn="b"/>
                      <a:r>
                        <a:rPr lang="en-IN" sz="1100" b="1" i="0" u="none" strike="noStrike" dirty="0">
                          <a:solidFill>
                            <a:srgbClr val="000000"/>
                          </a:solidFill>
                          <a:effectLst/>
                          <a:latin typeface="Calibri"/>
                        </a:rPr>
                        <a:t>AUGUST</a:t>
                      </a:r>
                    </a:p>
                  </a:txBody>
                  <a:tcPr marL="9525" marR="9525" marT="9525" marB="0" anchor="b">
                    <a:solidFill>
                      <a:schemeClr val="accent6">
                        <a:lumMod val="60000"/>
                        <a:lumOff val="40000"/>
                      </a:schemeClr>
                    </a:solidFill>
                  </a:tcPr>
                </a:tc>
                <a:tc>
                  <a:txBody>
                    <a:bodyPr/>
                    <a:lstStyle/>
                    <a:p>
                      <a:pPr algn="ctr" fontAlgn="b"/>
                      <a:r>
                        <a:rPr lang="en-IN" sz="1100" b="1" u="none" strike="noStrike" dirty="0">
                          <a:effectLst/>
                        </a:rPr>
                        <a:t>165</a:t>
                      </a:r>
                      <a:endParaRPr lang="en-IN" sz="11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n-IN" sz="1100" b="1" u="none" strike="noStrike" dirty="0">
                          <a:effectLst/>
                        </a:rPr>
                        <a:t>72</a:t>
                      </a:r>
                      <a:endParaRPr lang="en-IN" sz="1100" b="1" i="0" u="none" strike="noStrike" dirty="0">
                        <a:solidFill>
                          <a:srgbClr val="000000"/>
                        </a:solidFill>
                        <a:effectLst/>
                        <a:latin typeface="Calibri"/>
                      </a:endParaRPr>
                    </a:p>
                  </a:txBody>
                  <a:tcPr marL="9525" marR="9525" marT="9525" marB="0" anchor="b">
                    <a:solidFill>
                      <a:schemeClr val="accent2"/>
                    </a:solidFill>
                  </a:tcPr>
                </a:tc>
              </a:tr>
              <a:tr h="635778">
                <a:tc>
                  <a:txBody>
                    <a:bodyPr/>
                    <a:lstStyle/>
                    <a:p>
                      <a:pPr algn="ctr" fontAlgn="b"/>
                      <a:r>
                        <a:rPr lang="en-US" sz="1100" b="1" i="0" u="none" strike="noStrike" dirty="0" smtClean="0">
                          <a:solidFill>
                            <a:srgbClr val="000000"/>
                          </a:solidFill>
                          <a:effectLst/>
                          <a:latin typeface="Calibri"/>
                        </a:rPr>
                        <a:t>TOTAL</a:t>
                      </a:r>
                      <a:endParaRPr lang="en-IN" sz="11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algn="ctr" fontAlgn="b"/>
                      <a:r>
                        <a:rPr lang="en-US" sz="1100" b="1" i="0" u="none" strike="noStrike" dirty="0" smtClean="0">
                          <a:solidFill>
                            <a:srgbClr val="000000"/>
                          </a:solidFill>
                          <a:effectLst/>
                          <a:latin typeface="Calibri"/>
                        </a:rPr>
                        <a:t>795</a:t>
                      </a:r>
                      <a:endParaRPr lang="en-IN" sz="1100" b="1" i="0" u="none" strike="noStrike" dirty="0">
                        <a:solidFill>
                          <a:srgbClr val="000000"/>
                        </a:solidFill>
                        <a:effectLst/>
                        <a:latin typeface="Calibri"/>
                      </a:endParaRPr>
                    </a:p>
                  </a:txBody>
                  <a:tcPr marL="9525" marR="9525" marT="9525" marB="0" anchor="b">
                    <a:solidFill>
                      <a:schemeClr val="accent3"/>
                    </a:solidFill>
                  </a:tcPr>
                </a:tc>
                <a:tc>
                  <a:txBody>
                    <a:bodyPr/>
                    <a:lstStyle/>
                    <a:p>
                      <a:pPr algn="ctr" fontAlgn="b"/>
                      <a:r>
                        <a:rPr lang="en-US" sz="1100" b="1" i="0" u="none" strike="noStrike" dirty="0" smtClean="0">
                          <a:solidFill>
                            <a:srgbClr val="000000"/>
                          </a:solidFill>
                          <a:effectLst/>
                          <a:latin typeface="Calibri"/>
                        </a:rPr>
                        <a:t>272</a:t>
                      </a:r>
                      <a:endParaRPr lang="en-IN" sz="1100" b="1" i="0" u="none" strike="noStrike" dirty="0">
                        <a:solidFill>
                          <a:srgbClr val="000000"/>
                        </a:solidFill>
                        <a:effectLst/>
                        <a:latin typeface="Calibri"/>
                      </a:endParaRPr>
                    </a:p>
                  </a:txBody>
                  <a:tcPr marL="9525" marR="9525" marT="9525" marB="0" anchor="b">
                    <a:solidFill>
                      <a:schemeClr val="accent2"/>
                    </a:solidFill>
                  </a:tcPr>
                </a:tc>
              </a:tr>
            </a:tbl>
          </a:graphicData>
        </a:graphic>
      </p:graphicFrame>
    </p:spTree>
    <p:extLst>
      <p:ext uri="{BB962C8B-B14F-4D97-AF65-F5344CB8AC3E}">
        <p14:creationId xmlns:p14="http://schemas.microsoft.com/office/powerpoint/2010/main" val="3752434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5486400" cy="570186"/>
          </a:xfrm>
        </p:spPr>
        <p:txBody>
          <a:bodyPr>
            <a:noAutofit/>
          </a:bodyPr>
          <a:lstStyle/>
          <a:p>
            <a:r>
              <a:rPr lang="en-IN" sz="3200" dirty="0" smtClean="0">
                <a:latin typeface="Arial" pitchFamily="34" charset="0"/>
                <a:cs typeface="Arial" pitchFamily="34" charset="0"/>
              </a:rPr>
              <a:t>IEC ACTIVITIES</a:t>
            </a:r>
            <a:endParaRPr lang="en-IN" sz="3200" dirty="0">
              <a:latin typeface="Arial" pitchFamily="34" charset="0"/>
              <a:cs typeface="Arial" pitchFamily="34" charset="0"/>
            </a:endParaRPr>
          </a:p>
        </p:txBody>
      </p:sp>
      <p:sp>
        <p:nvSpPr>
          <p:cNvPr id="4" name="Text Placeholder 3"/>
          <p:cNvSpPr>
            <a:spLocks noGrp="1"/>
          </p:cNvSpPr>
          <p:nvPr>
            <p:ph type="body" sz="half" idx="2"/>
          </p:nvPr>
        </p:nvSpPr>
        <p:spPr>
          <a:xfrm>
            <a:off x="1331640" y="5229200"/>
            <a:ext cx="6336704" cy="1728192"/>
          </a:xfrm>
        </p:spPr>
        <p:txBody>
          <a:bodyPr>
            <a:normAutofit/>
          </a:bodyPr>
          <a:lstStyle/>
          <a:p>
            <a:pPr algn="just"/>
            <a:r>
              <a:rPr lang="en-IN" dirty="0" smtClean="0">
                <a:latin typeface="Arial" pitchFamily="34" charset="0"/>
                <a:cs typeface="Arial" pitchFamily="34" charset="0"/>
              </a:rPr>
              <a:t>Food safety department ,Kerala plays a pivotal role in spreading awareness about food safety and promoting a safe food handling and consumption. Through a series of IEC activities like FSSAI initiatives ,State initiatives, FSW, the department reaches a wide audience, including FBOs, consumers and general public.  </a:t>
            </a:r>
            <a:endParaRPr lang="en-IN" dirty="0"/>
          </a:p>
        </p:txBody>
      </p:sp>
      <p:pic>
        <p:nvPicPr>
          <p:cNvPr id="6" name="Content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251520" y="620688"/>
            <a:ext cx="2698849" cy="2024137"/>
          </a:xfrm>
        </p:spPr>
      </p:pic>
      <p:pic>
        <p:nvPicPr>
          <p:cNvPr id="7" name="Picture 4" descr="C:\Users\Office\Pictures\IMG-20240927-WA0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772816"/>
            <a:ext cx="2448272" cy="30603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ffice\Pictures\IMG-20240819-WA00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7" y="1196752"/>
            <a:ext cx="3200353" cy="18001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ffice\Pictures\IMG-20231012-WA0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635" y="3001954"/>
            <a:ext cx="3816424" cy="214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57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u="sng" dirty="0">
                <a:latin typeface="Times New Roman" pitchFamily="18" charset="0"/>
                <a:cs typeface="Times New Roman" pitchFamily="18" charset="0"/>
              </a:rPr>
              <a:t>Enforcement A</a:t>
            </a:r>
            <a:r>
              <a:rPr lang="en-IN" sz="2800" b="1" u="sng" dirty="0" smtClean="0">
                <a:latin typeface="Times New Roman" pitchFamily="18" charset="0"/>
                <a:cs typeface="Times New Roman" pitchFamily="18" charset="0"/>
              </a:rPr>
              <a:t>ctivities</a:t>
            </a:r>
            <a:endParaRPr lang="en-IN"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2488719"/>
              </p:ext>
            </p:extLst>
          </p:nvPr>
        </p:nvGraphicFramePr>
        <p:xfrm>
          <a:off x="1763688" y="1988836"/>
          <a:ext cx="5544618" cy="4392493"/>
        </p:xfrm>
        <a:graphic>
          <a:graphicData uri="http://schemas.openxmlformats.org/drawingml/2006/table">
            <a:tbl>
              <a:tblPr firstRow="1" firstCol="1" bandRow="1">
                <a:tableStyleId>{5C22544A-7EE6-4342-B048-85BDC9FD1C3A}</a:tableStyleId>
              </a:tblPr>
              <a:tblGrid>
                <a:gridCol w="677206"/>
                <a:gridCol w="589027"/>
                <a:gridCol w="527656"/>
                <a:gridCol w="527656"/>
                <a:gridCol w="850033"/>
                <a:gridCol w="1186520"/>
                <a:gridCol w="1186520"/>
              </a:tblGrid>
              <a:tr h="232047">
                <a:tc rowSpan="2">
                  <a:txBody>
                    <a:bodyPr/>
                    <a:lstStyle/>
                    <a:p>
                      <a:pPr algn="ctr">
                        <a:lnSpc>
                          <a:spcPct val="115000"/>
                        </a:lnSpc>
                        <a:spcAft>
                          <a:spcPts val="0"/>
                        </a:spcAft>
                      </a:pPr>
                      <a:r>
                        <a:rPr lang="en-IN" sz="1200" dirty="0">
                          <a:solidFill>
                            <a:schemeClr val="tx1"/>
                          </a:solidFill>
                          <a:effectLst/>
                        </a:rPr>
                        <a:t>District</a:t>
                      </a:r>
                      <a:endParaRPr lang="en-IN" sz="1200" dirty="0">
                        <a:solidFill>
                          <a:schemeClr val="tx1"/>
                        </a:solidFill>
                        <a:effectLst/>
                        <a:latin typeface="Calibri"/>
                        <a:ea typeface="Calibri"/>
                        <a:cs typeface="Arial Unicode MS"/>
                      </a:endParaRPr>
                    </a:p>
                  </a:txBody>
                  <a:tcPr marL="68580" marR="68580" marT="0" marB="0" anchor="b">
                    <a:solidFill>
                      <a:srgbClr val="FF0000"/>
                    </a:solidFill>
                  </a:tcPr>
                </a:tc>
                <a:tc gridSpan="6">
                  <a:txBody>
                    <a:bodyPr/>
                    <a:lstStyle/>
                    <a:p>
                      <a:pPr algn="ctr">
                        <a:lnSpc>
                          <a:spcPct val="115000"/>
                        </a:lnSpc>
                        <a:spcAft>
                          <a:spcPts val="0"/>
                        </a:spcAft>
                      </a:pPr>
                      <a:r>
                        <a:rPr lang="en-IN" sz="1100" dirty="0">
                          <a:solidFill>
                            <a:schemeClr val="tx1"/>
                          </a:solidFill>
                          <a:effectLst/>
                        </a:rPr>
                        <a:t>NO.OF </a:t>
                      </a:r>
                      <a:r>
                        <a:rPr lang="en-IN" sz="1100" dirty="0" smtClean="0">
                          <a:solidFill>
                            <a:schemeClr val="tx1"/>
                          </a:solidFill>
                          <a:effectLst/>
                        </a:rPr>
                        <a:t>SURVEILLANCE SAMPLES</a:t>
                      </a:r>
                      <a:endParaRPr lang="en-IN" sz="1100" dirty="0">
                        <a:solidFill>
                          <a:schemeClr val="tx1"/>
                        </a:solidFill>
                        <a:effectLst/>
                        <a:latin typeface="Calibri"/>
                        <a:ea typeface="Calibri"/>
                        <a:cs typeface="Arial Unicode MS"/>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55894">
                <a:tc vMerge="1">
                  <a:txBody>
                    <a:bodyPr/>
                    <a:lstStyle/>
                    <a:p>
                      <a:endParaRPr lang="en-IN"/>
                    </a:p>
                  </a:txBody>
                  <a:tcPr/>
                </a:tc>
                <a:tc>
                  <a:txBody>
                    <a:bodyPr/>
                    <a:lstStyle/>
                    <a:p>
                      <a:pPr>
                        <a:lnSpc>
                          <a:spcPct val="115000"/>
                        </a:lnSpc>
                        <a:spcAft>
                          <a:spcPts val="0"/>
                        </a:spcAft>
                      </a:pPr>
                      <a:r>
                        <a:rPr lang="en-IN" sz="1200" dirty="0">
                          <a:effectLst/>
                        </a:rPr>
                        <a:t>APRIL</a:t>
                      </a:r>
                      <a:endParaRPr lang="en-IN" sz="1200"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200" dirty="0">
                          <a:effectLst/>
                        </a:rPr>
                        <a:t>MAY</a:t>
                      </a:r>
                      <a:endParaRPr lang="en-IN" sz="1200"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200" dirty="0">
                          <a:effectLst/>
                        </a:rPr>
                        <a:t>JUNE</a:t>
                      </a:r>
                      <a:endParaRPr lang="en-IN" sz="1200"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200" dirty="0">
                          <a:effectLst/>
                        </a:rPr>
                        <a:t>JULY</a:t>
                      </a:r>
                      <a:endParaRPr lang="en-IN" sz="1200"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200" dirty="0">
                          <a:effectLst/>
                        </a:rPr>
                        <a:t>AUGUST</a:t>
                      </a:r>
                      <a:endParaRPr lang="en-IN" sz="1200"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200" dirty="0">
                          <a:effectLst/>
                        </a:rPr>
                        <a:t>SEPTEMBER</a:t>
                      </a:r>
                      <a:endParaRPr lang="en-IN" sz="1200" dirty="0">
                        <a:effectLst/>
                        <a:latin typeface="Calibri"/>
                        <a:ea typeface="Calibri"/>
                        <a:cs typeface="Arial Unicode MS"/>
                      </a:endParaRPr>
                    </a:p>
                  </a:txBody>
                  <a:tcPr marL="68580" marR="68580" marT="0" marB="0" anchor="b">
                    <a:solidFill>
                      <a:srgbClr val="FF0000"/>
                    </a:solidFill>
                  </a:tcPr>
                </a:tc>
              </a:tr>
              <a:tr h="232047">
                <a:tc>
                  <a:txBody>
                    <a:bodyPr/>
                    <a:lstStyle/>
                    <a:p>
                      <a:pPr algn="ctr">
                        <a:lnSpc>
                          <a:spcPct val="115000"/>
                        </a:lnSpc>
                        <a:spcAft>
                          <a:spcPts val="0"/>
                        </a:spcAft>
                      </a:pPr>
                      <a:r>
                        <a:rPr lang="en-IN" sz="1200" dirty="0">
                          <a:solidFill>
                            <a:schemeClr val="tx1"/>
                          </a:solidFill>
                          <a:effectLst/>
                        </a:rPr>
                        <a:t>TVM</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401</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341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386</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379</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362</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329</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KLM</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265</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255</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290</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293</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293</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327</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PTA</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160</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74</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98</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115</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116</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64</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ALP</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271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281</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221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192</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283</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253</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KTM</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245</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196</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179</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216</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222</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147</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IDK</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79</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76</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113</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113</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111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112</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EKM</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488</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431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445</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485</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413</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449</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TSR</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313</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273</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251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329</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308</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295</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PKD</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292</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299</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212</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284</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243</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350</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MLPM</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241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267</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299</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292</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275</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328</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KKD</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407</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338</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326</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362</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386</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304</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WYND</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76</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91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51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85</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85</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84</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KNR</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231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230</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220</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274</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257</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231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r>
              <a:tr h="232047">
                <a:tc>
                  <a:txBody>
                    <a:bodyPr/>
                    <a:lstStyle/>
                    <a:p>
                      <a:pPr algn="ctr">
                        <a:lnSpc>
                          <a:spcPct val="115000"/>
                        </a:lnSpc>
                        <a:spcAft>
                          <a:spcPts val="0"/>
                        </a:spcAft>
                      </a:pPr>
                      <a:r>
                        <a:rPr lang="en-IN" sz="1200" dirty="0">
                          <a:solidFill>
                            <a:schemeClr val="tx1"/>
                          </a:solidFill>
                          <a:effectLst/>
                        </a:rPr>
                        <a:t>KSGD</a:t>
                      </a:r>
                      <a:endParaRPr lang="en-IN" sz="12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10</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49</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51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a:effectLst/>
                        </a:rPr>
                        <a:t>51</a:t>
                      </a:r>
                      <a:endParaRPr lang="en-IN" sz="120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42</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200" dirty="0">
                          <a:effectLst/>
                        </a:rPr>
                        <a:t>92</a:t>
                      </a:r>
                      <a:endParaRPr lang="en-IN" sz="1200" dirty="0">
                        <a:effectLst/>
                        <a:latin typeface="Calibri"/>
                        <a:ea typeface="Calibri"/>
                        <a:cs typeface="Arial Unicode MS"/>
                      </a:endParaRPr>
                    </a:p>
                  </a:txBody>
                  <a:tcPr marL="68580" marR="68580" marT="0" marB="0" anchor="b">
                    <a:solidFill>
                      <a:schemeClr val="accent3">
                        <a:lumMod val="40000"/>
                        <a:lumOff val="60000"/>
                      </a:schemeClr>
                    </a:solidFill>
                  </a:tcPr>
                </a:tc>
              </a:tr>
              <a:tr h="455894">
                <a:tc>
                  <a:txBody>
                    <a:bodyPr/>
                    <a:lstStyle/>
                    <a:p>
                      <a:pPr>
                        <a:lnSpc>
                          <a:spcPct val="115000"/>
                        </a:lnSpc>
                        <a:spcAft>
                          <a:spcPts val="0"/>
                        </a:spcAft>
                      </a:pPr>
                      <a:r>
                        <a:rPr lang="en-IN" sz="1200" b="1" dirty="0">
                          <a:solidFill>
                            <a:schemeClr val="tx1"/>
                          </a:solidFill>
                          <a:effectLst/>
                        </a:rPr>
                        <a:t>TOTAL</a:t>
                      </a:r>
                      <a:endParaRPr lang="en-IN" sz="12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200" b="1" dirty="0">
                          <a:effectLst/>
                        </a:rPr>
                        <a:t>3479</a:t>
                      </a:r>
                      <a:endParaRPr lang="en-IN" sz="12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200" b="1" dirty="0">
                          <a:effectLst/>
                        </a:rPr>
                        <a:t>3201</a:t>
                      </a:r>
                      <a:endParaRPr lang="en-IN" sz="12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200" b="1" dirty="0">
                          <a:effectLst/>
                        </a:rPr>
                        <a:t>3142</a:t>
                      </a:r>
                      <a:endParaRPr lang="en-IN" sz="12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200" b="1" dirty="0">
                          <a:effectLst/>
                        </a:rPr>
                        <a:t>3470</a:t>
                      </a:r>
                      <a:endParaRPr lang="en-IN" sz="12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200" b="1" dirty="0">
                          <a:effectLst/>
                        </a:rPr>
                        <a:t>3396</a:t>
                      </a:r>
                      <a:endParaRPr lang="en-IN" sz="12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200" b="1" dirty="0">
                          <a:effectLst/>
                        </a:rPr>
                        <a:t>3365</a:t>
                      </a:r>
                      <a:endParaRPr lang="en-IN" sz="1200" b="1" dirty="0">
                        <a:effectLst/>
                        <a:latin typeface="Calibri"/>
                        <a:ea typeface="Calibri"/>
                        <a:cs typeface="Arial Unicode MS"/>
                      </a:endParaRPr>
                    </a:p>
                  </a:txBody>
                  <a:tcPr marL="68580" marR="68580" marT="0" marB="0" anchor="b">
                    <a:solidFill>
                      <a:srgbClr val="FF0000"/>
                    </a:solidFill>
                  </a:tcPr>
                </a:tc>
              </a:tr>
            </a:tbl>
          </a:graphicData>
        </a:graphic>
      </p:graphicFrame>
      <p:sp>
        <p:nvSpPr>
          <p:cNvPr id="6" name="Rectangle 5"/>
          <p:cNvSpPr/>
          <p:nvPr/>
        </p:nvSpPr>
        <p:spPr>
          <a:xfrm>
            <a:off x="971600" y="1196752"/>
            <a:ext cx="8208912" cy="369332"/>
          </a:xfrm>
          <a:prstGeom prst="rect">
            <a:avLst/>
          </a:prstGeom>
        </p:spPr>
        <p:txBody>
          <a:bodyPr wrap="square">
            <a:spAutoFit/>
          </a:bodyPr>
          <a:lstStyle/>
          <a:p>
            <a:r>
              <a:rPr lang="en-IN" b="1" dirty="0">
                <a:latin typeface="Times New Roman" pitchFamily="18" charset="0"/>
                <a:cs typeface="Times New Roman" pitchFamily="18" charset="0"/>
              </a:rPr>
              <a:t>Table 1: SURVEILLANCE INSPECTIONS </a:t>
            </a:r>
            <a:r>
              <a:rPr lang="en-IN" b="1" dirty="0" smtClean="0">
                <a:latin typeface="Times New Roman" pitchFamily="18" charset="0"/>
                <a:cs typeface="Times New Roman" pitchFamily="18" charset="0"/>
              </a:rPr>
              <a:t>CONDUCTED</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3867474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445624" cy="1143000"/>
          </a:xfrm>
        </p:spPr>
        <p:txBody>
          <a:bodyPr>
            <a:normAutofit fontScale="90000"/>
          </a:bodyPr>
          <a:lstStyle/>
          <a:p>
            <a:r>
              <a:rPr lang="en-IN" sz="2700" b="1" u="sng" dirty="0" err="1" smtClean="0">
                <a:solidFill>
                  <a:srgbClr val="FF0000"/>
                </a:solidFill>
                <a:latin typeface="Arial" pitchFamily="34" charset="0"/>
                <a:cs typeface="Arial" pitchFamily="34" charset="0"/>
              </a:rPr>
              <a:t>Niramalla</a:t>
            </a:r>
            <a:r>
              <a:rPr lang="en-IN" sz="2700" b="1" u="sng" dirty="0" smtClean="0">
                <a:solidFill>
                  <a:srgbClr val="FF0000"/>
                </a:solidFill>
                <a:latin typeface="Arial" pitchFamily="34" charset="0"/>
                <a:cs typeface="Arial" pitchFamily="34" charset="0"/>
              </a:rPr>
              <a:t> </a:t>
            </a:r>
            <a:r>
              <a:rPr lang="en-IN" sz="2700" b="1" u="sng" dirty="0" err="1" smtClean="0">
                <a:solidFill>
                  <a:srgbClr val="FF0000"/>
                </a:solidFill>
                <a:latin typeface="Arial" pitchFamily="34" charset="0"/>
                <a:cs typeface="Arial" pitchFamily="34" charset="0"/>
              </a:rPr>
              <a:t>Ruchi</a:t>
            </a:r>
            <a:r>
              <a:rPr lang="ml-IN" sz="2700" b="1" u="sng" dirty="0" smtClean="0">
                <a:solidFill>
                  <a:srgbClr val="FF0000"/>
                </a:solidFill>
                <a:latin typeface="Arial" pitchFamily="34" charset="0"/>
              </a:rPr>
              <a:t> (നിറമല്ല രുചി)- </a:t>
            </a:r>
            <a:r>
              <a:rPr lang="en-IN" sz="2700" b="1" u="sng" dirty="0" smtClean="0">
                <a:solidFill>
                  <a:srgbClr val="FF0000"/>
                </a:solidFill>
                <a:latin typeface="Arial" pitchFamily="34" charset="0"/>
                <a:cs typeface="Arial" pitchFamily="34" charset="0"/>
              </a:rPr>
              <a:t>‘Say no to synthetic food colour’ campaign</a:t>
            </a:r>
            <a:r>
              <a:rPr lang="en-IN" dirty="0" smtClean="0"/>
              <a:t/>
            </a:r>
            <a:br>
              <a:rPr lang="en-IN" dirty="0" smtClean="0"/>
            </a:br>
            <a:endParaRPr lang="en-IN" dirty="0"/>
          </a:p>
        </p:txBody>
      </p:sp>
      <p:sp>
        <p:nvSpPr>
          <p:cNvPr id="3" name="Content Placeholder 2"/>
          <p:cNvSpPr>
            <a:spLocks noGrp="1"/>
          </p:cNvSpPr>
          <p:nvPr>
            <p:ph idx="1"/>
          </p:nvPr>
        </p:nvSpPr>
        <p:spPr>
          <a:xfrm>
            <a:off x="395536" y="908720"/>
            <a:ext cx="8219256" cy="5145435"/>
          </a:xfrm>
        </p:spPr>
        <p:txBody>
          <a:bodyPr>
            <a:normAutofit fontScale="25000" lnSpcReduction="20000"/>
          </a:bodyPr>
          <a:lstStyle/>
          <a:p>
            <a:pPr marL="0" indent="0" algn="just">
              <a:buNone/>
            </a:pPr>
            <a:r>
              <a:rPr lang="en-IN" sz="5600" dirty="0" smtClean="0">
                <a:latin typeface="&quot;Times New Roman&quot;"/>
              </a:rPr>
              <a:t>The </a:t>
            </a:r>
            <a:r>
              <a:rPr lang="en-IN" sz="5600" dirty="0">
                <a:latin typeface="&quot;Times New Roman&quot;"/>
              </a:rPr>
              <a:t>Food Safety Department has launched a significant initiative titled </a:t>
            </a:r>
            <a:r>
              <a:rPr lang="en-IN" sz="5600" dirty="0" err="1">
                <a:latin typeface="&quot;Times New Roman&quot;"/>
              </a:rPr>
              <a:t>Niramalla</a:t>
            </a:r>
            <a:r>
              <a:rPr lang="en-IN" sz="5600" dirty="0">
                <a:latin typeface="&quot;Times New Roman&quot;"/>
              </a:rPr>
              <a:t> </a:t>
            </a:r>
            <a:r>
              <a:rPr lang="en-IN" sz="5600" dirty="0" err="1">
                <a:latin typeface="&quot;Times New Roman&quot;"/>
              </a:rPr>
              <a:t>Ruchi</a:t>
            </a:r>
            <a:r>
              <a:rPr lang="en-IN" sz="5600" dirty="0">
                <a:latin typeface="&quot;Times New Roman&quot;"/>
              </a:rPr>
              <a:t> in Kozhikode, aimed at raising public awareness about the harmful effects of synthetic food </a:t>
            </a:r>
            <a:r>
              <a:rPr lang="en-IN" sz="5600" dirty="0" err="1">
                <a:latin typeface="&quot;Times New Roman&quot;"/>
              </a:rPr>
              <a:t>colors</a:t>
            </a:r>
            <a:r>
              <a:rPr lang="en-IN" sz="5600" dirty="0">
                <a:latin typeface="&quot;Times New Roman&quot;"/>
              </a:rPr>
              <a:t> and promoting the use of natural alternatives. The Food Safety Department has observed a significant rise in the misuse of synthetic food </a:t>
            </a:r>
            <a:r>
              <a:rPr lang="en-IN" sz="5600" dirty="0" err="1">
                <a:latin typeface="&quot;Times New Roman&quot;"/>
              </a:rPr>
              <a:t>colors</a:t>
            </a:r>
            <a:r>
              <a:rPr lang="en-IN" sz="5600" dirty="0">
                <a:latin typeface="&quot;Times New Roman&quot;"/>
              </a:rPr>
              <a:t> across various food items, leading to numerous prosecution cases in Kozhikode. Many of these cases involve the use of non-permitted synthetic </a:t>
            </a:r>
            <a:r>
              <a:rPr lang="en-IN" sz="5600" dirty="0" err="1">
                <a:latin typeface="&quot;Times New Roman&quot;"/>
              </a:rPr>
              <a:t>colors</a:t>
            </a:r>
            <a:r>
              <a:rPr lang="en-IN" sz="5600" dirty="0">
                <a:latin typeface="&quot;Times New Roman&quot;"/>
              </a:rPr>
              <a:t> or exceeding the permissible limits set by the Food Safety and Standards (FSS) Act 2006 and regulations. Among the alarming findings was the use of synthetic food </a:t>
            </a:r>
            <a:r>
              <a:rPr lang="en-IN" sz="5600" dirty="0" err="1">
                <a:latin typeface="&quot;Times New Roman&quot;"/>
              </a:rPr>
              <a:t>colors</a:t>
            </a:r>
            <a:r>
              <a:rPr lang="en-IN" sz="5600" dirty="0">
                <a:latin typeface="&quot;Times New Roman&quot;"/>
              </a:rPr>
              <a:t> in </a:t>
            </a:r>
            <a:r>
              <a:rPr lang="en-IN" sz="5600" dirty="0" err="1">
                <a:latin typeface="&quot;Times New Roman&quot;"/>
              </a:rPr>
              <a:t>jaggery</a:t>
            </a:r>
            <a:r>
              <a:rPr lang="en-IN" sz="5600" dirty="0">
                <a:latin typeface="&quot;Times New Roman&quot;"/>
              </a:rPr>
              <a:t>, a commonly consumed product. In response to these violations, the department launched an impactful campaign titled </a:t>
            </a:r>
            <a:r>
              <a:rPr lang="en-IN" sz="5600" dirty="0" err="1">
                <a:latin typeface="&quot;Times New Roman&quot;"/>
              </a:rPr>
              <a:t>Niramalla</a:t>
            </a:r>
            <a:r>
              <a:rPr lang="en-IN" sz="5600" dirty="0">
                <a:latin typeface="&quot;Times New Roman&quot;"/>
              </a:rPr>
              <a:t> </a:t>
            </a:r>
            <a:r>
              <a:rPr lang="en-IN" sz="5600" dirty="0" err="1">
                <a:latin typeface="&quot;Times New Roman&quot;"/>
              </a:rPr>
              <a:t>Ruchi</a:t>
            </a:r>
            <a:r>
              <a:rPr lang="en-IN" sz="5600" dirty="0">
                <a:latin typeface="&quot;Times New Roman&quot;"/>
              </a:rPr>
              <a:t>, with the slogan Say No to Artificial Colours. </a:t>
            </a:r>
            <a:endParaRPr lang="en-IN" sz="5600" dirty="0" smtClean="0">
              <a:latin typeface="&quot;Times New Roman&quot;"/>
            </a:endParaRPr>
          </a:p>
          <a:p>
            <a:pPr marL="0" indent="0" algn="just">
              <a:buNone/>
            </a:pPr>
            <a:endParaRPr lang="en-US" sz="5600" dirty="0" smtClean="0">
              <a:latin typeface="&quot;Times New Roman&quot;"/>
            </a:endParaRPr>
          </a:p>
          <a:p>
            <a:pPr marL="0" indent="0" algn="just">
              <a:buNone/>
            </a:pPr>
            <a:r>
              <a:rPr lang="en-US" sz="5600" dirty="0">
                <a:solidFill>
                  <a:schemeClr val="accent1"/>
                </a:solidFill>
                <a:latin typeface="Bernard MT Condensed" pitchFamily="18" charset="0"/>
              </a:rPr>
              <a:t>K</a:t>
            </a:r>
            <a:r>
              <a:rPr lang="en-US" sz="5600" dirty="0" smtClean="0">
                <a:solidFill>
                  <a:schemeClr val="accent1"/>
                </a:solidFill>
                <a:latin typeface="Bernard MT Condensed" pitchFamily="18" charset="0"/>
              </a:rPr>
              <a:t>ey objectives</a:t>
            </a:r>
            <a:r>
              <a:rPr lang="en-US" sz="5600" dirty="0" smtClean="0">
                <a:latin typeface="&quot;Times New Roman&quot;"/>
              </a:rPr>
              <a:t>:</a:t>
            </a:r>
          </a:p>
          <a:p>
            <a:pPr algn="just">
              <a:buBlip>
                <a:blip r:embed="rId2"/>
              </a:buBlip>
            </a:pPr>
            <a:r>
              <a:rPr lang="en-US" sz="5600" dirty="0" smtClean="0">
                <a:latin typeface="&quot;Times New Roman&quot;"/>
              </a:rPr>
              <a:t>Educating the public</a:t>
            </a:r>
            <a:r>
              <a:rPr lang="en-IN" sz="5600" dirty="0">
                <a:latin typeface="&quot;Times New Roman&quot;"/>
              </a:rPr>
              <a:t> food business operators, and food handlers about the dangers of synthetic food </a:t>
            </a:r>
            <a:r>
              <a:rPr lang="en-IN" sz="5600" dirty="0" err="1">
                <a:latin typeface="&quot;Times New Roman&quot;"/>
              </a:rPr>
              <a:t>colors</a:t>
            </a:r>
            <a:r>
              <a:rPr lang="en-IN" sz="5600" dirty="0">
                <a:latin typeface="&quot;Times New Roman&quot;"/>
              </a:rPr>
              <a:t>. </a:t>
            </a:r>
            <a:endParaRPr lang="en-IN" sz="5600" dirty="0" smtClean="0">
              <a:latin typeface="&quot;Times New Roman&quot;"/>
            </a:endParaRPr>
          </a:p>
          <a:p>
            <a:pPr algn="just">
              <a:buBlip>
                <a:blip r:embed="rId2"/>
              </a:buBlip>
            </a:pPr>
            <a:r>
              <a:rPr lang="en-US" sz="5600" dirty="0" smtClean="0">
                <a:latin typeface="&quot;Times New Roman&quot;"/>
              </a:rPr>
              <a:t>Encouraging food businesses to adopt natural food coloring </a:t>
            </a:r>
          </a:p>
          <a:p>
            <a:pPr algn="just">
              <a:buBlip>
                <a:blip r:embed="rId2"/>
              </a:buBlip>
            </a:pPr>
            <a:r>
              <a:rPr lang="en-US" sz="5600" dirty="0" smtClean="0">
                <a:latin typeface="&quot;Times New Roman&quot;"/>
              </a:rPr>
              <a:t>Ensuring compliance with FSS Act ,which regulates the permissible levels of synthetic food colors in food</a:t>
            </a:r>
          </a:p>
          <a:p>
            <a:pPr marL="0" indent="0" algn="just">
              <a:buNone/>
            </a:pPr>
            <a:r>
              <a:rPr lang="en-US" sz="5600" dirty="0" smtClean="0">
                <a:solidFill>
                  <a:schemeClr val="accent1"/>
                </a:solidFill>
                <a:latin typeface="Bernard MT Condensed" pitchFamily="18" charset="0"/>
              </a:rPr>
              <a:t>Key features</a:t>
            </a:r>
            <a:r>
              <a:rPr lang="en-US" sz="5600" dirty="0" smtClean="0">
                <a:latin typeface="&quot;Times New Roman&quot;"/>
              </a:rPr>
              <a:t>:</a:t>
            </a:r>
          </a:p>
          <a:p>
            <a:pPr algn="just">
              <a:buBlip>
                <a:blip r:embed="rId2"/>
              </a:buBlip>
            </a:pPr>
            <a:r>
              <a:rPr lang="en-US" sz="5600" dirty="0" smtClean="0">
                <a:latin typeface="&quot;Times New Roman&quot;"/>
              </a:rPr>
              <a:t>Public Awareness campaigns –include workshops ,seminars and advertisements on the harmful impacts of synthetic food color</a:t>
            </a:r>
          </a:p>
          <a:p>
            <a:pPr algn="just">
              <a:buBlip>
                <a:blip r:embed="rId2"/>
              </a:buBlip>
            </a:pPr>
            <a:r>
              <a:rPr lang="en-US" sz="5600" dirty="0" smtClean="0">
                <a:latin typeface="&quot;Times New Roman&quot;"/>
              </a:rPr>
              <a:t>School engagement programs</a:t>
            </a:r>
          </a:p>
          <a:p>
            <a:pPr algn="just">
              <a:buBlip>
                <a:blip r:embed="rId2"/>
              </a:buBlip>
            </a:pPr>
            <a:r>
              <a:rPr lang="en-US" sz="5600" dirty="0" smtClean="0">
                <a:latin typeface="&quot;Times New Roman&quot;"/>
              </a:rPr>
              <a:t>Collaborations with local food Establishments</a:t>
            </a:r>
          </a:p>
          <a:p>
            <a:pPr algn="just">
              <a:buBlip>
                <a:blip r:embed="rId2"/>
              </a:buBlip>
            </a:pPr>
            <a:r>
              <a:rPr lang="en-US" sz="5600" dirty="0" smtClean="0">
                <a:latin typeface="&quot;Times New Roman&quot;"/>
              </a:rPr>
              <a:t>Monitoring and inspections</a:t>
            </a:r>
          </a:p>
          <a:p>
            <a:pPr marL="0" indent="0" algn="just">
              <a:buNone/>
            </a:pPr>
            <a:endParaRPr lang="en-IN" sz="5600" dirty="0">
              <a:latin typeface="&quot;Times New Roman&quot;"/>
            </a:endParaRPr>
          </a:p>
          <a:p>
            <a:pPr marL="0" indent="0" algn="just">
              <a:buNone/>
            </a:pPr>
            <a:r>
              <a:rPr lang="en-IN" sz="5600" dirty="0" smtClean="0">
                <a:solidFill>
                  <a:schemeClr val="accent1"/>
                </a:solidFill>
                <a:latin typeface="Bernard MT Condensed" pitchFamily="18" charset="0"/>
              </a:rPr>
              <a:t>Impact</a:t>
            </a:r>
            <a:r>
              <a:rPr lang="en-IN" sz="5600" dirty="0" smtClean="0">
                <a:latin typeface="&quot;Times New Roman&quot;"/>
              </a:rPr>
              <a:t>: </a:t>
            </a:r>
            <a:r>
              <a:rPr lang="en-IN" sz="5600" dirty="0">
                <a:latin typeface="&quot;Times New Roman&quot;"/>
              </a:rPr>
              <a:t>Since the launch of </a:t>
            </a:r>
            <a:r>
              <a:rPr lang="en-IN" sz="5600" dirty="0" err="1">
                <a:latin typeface="&quot;Times New Roman&quot;"/>
              </a:rPr>
              <a:t>Niramalla</a:t>
            </a:r>
            <a:r>
              <a:rPr lang="en-IN" sz="5600" dirty="0">
                <a:latin typeface="&quot;Times New Roman&quot;"/>
              </a:rPr>
              <a:t> </a:t>
            </a:r>
            <a:r>
              <a:rPr lang="en-IN" sz="5600" dirty="0" err="1">
                <a:latin typeface="&quot;Times New Roman&quot;"/>
              </a:rPr>
              <a:t>Ruchi</a:t>
            </a:r>
            <a:r>
              <a:rPr lang="en-IN" sz="5600" dirty="0">
                <a:latin typeface="&quot;Times New Roman&quot;"/>
              </a:rPr>
              <a:t>, the Kozhikode Food Safety team has observed a positive shift in the local food industry. Many vendors have voluntarily adopted the use of natural food </a:t>
            </a:r>
            <a:r>
              <a:rPr lang="en-IN" sz="5600" dirty="0" err="1">
                <a:latin typeface="&quot;Times New Roman&quot;"/>
              </a:rPr>
              <a:t>colors</a:t>
            </a:r>
            <a:r>
              <a:rPr lang="en-IN" sz="5600" dirty="0">
                <a:latin typeface="&quot;Times New Roman&quot;"/>
              </a:rPr>
              <a:t>, and consumers are increasingly opting for food items free from synthetic additives. The campaign has helped reduce the number of prosecution cases related to food </a:t>
            </a:r>
            <a:r>
              <a:rPr lang="en-IN" sz="5600" dirty="0" err="1">
                <a:latin typeface="&quot;Times New Roman&quot;"/>
              </a:rPr>
              <a:t>color</a:t>
            </a:r>
            <a:r>
              <a:rPr lang="en-IN" sz="5600" dirty="0">
                <a:latin typeface="&quot;Times New Roman&quot;"/>
              </a:rPr>
              <a:t> violations, contributing to a safer and healthier food environment. The campaign’s success is not only measured by enforcement but also by its ability to foster a culture of food safety and public health awareness.</a:t>
            </a:r>
          </a:p>
          <a:p>
            <a:endParaRPr lang="en-IN" sz="3500" dirty="0"/>
          </a:p>
        </p:txBody>
      </p:sp>
    </p:spTree>
    <p:extLst>
      <p:ext uri="{BB962C8B-B14F-4D97-AF65-F5344CB8AC3E}">
        <p14:creationId xmlns:p14="http://schemas.microsoft.com/office/powerpoint/2010/main" val="389387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IN" sz="2200" b="1" u="sng" dirty="0" err="1">
                <a:solidFill>
                  <a:srgbClr val="FF0000"/>
                </a:solidFill>
                <a:latin typeface="Arial" pitchFamily="34" charset="0"/>
                <a:cs typeface="Arial" pitchFamily="34" charset="0"/>
              </a:rPr>
              <a:t>Niramalla</a:t>
            </a:r>
            <a:r>
              <a:rPr lang="en-IN" sz="2200" b="1" u="sng" dirty="0">
                <a:solidFill>
                  <a:srgbClr val="FF0000"/>
                </a:solidFill>
                <a:latin typeface="Arial" pitchFamily="34" charset="0"/>
                <a:cs typeface="Arial" pitchFamily="34" charset="0"/>
              </a:rPr>
              <a:t> </a:t>
            </a:r>
            <a:r>
              <a:rPr lang="en-IN" sz="2200" b="1" u="sng" dirty="0" err="1">
                <a:solidFill>
                  <a:srgbClr val="FF0000"/>
                </a:solidFill>
                <a:latin typeface="Arial" pitchFamily="34" charset="0"/>
                <a:cs typeface="Arial" pitchFamily="34" charset="0"/>
              </a:rPr>
              <a:t>ruchi</a:t>
            </a:r>
            <a:r>
              <a:rPr lang="ml-IN" sz="2200" b="1" u="sng" dirty="0">
                <a:solidFill>
                  <a:srgbClr val="FF0000"/>
                </a:solidFill>
                <a:latin typeface="Arial" pitchFamily="34" charset="0"/>
              </a:rPr>
              <a:t> (നിറമല്ല രുചി)- </a:t>
            </a:r>
            <a:r>
              <a:rPr lang="en-IN" sz="2200" b="1" u="sng" dirty="0">
                <a:solidFill>
                  <a:srgbClr val="FF0000"/>
                </a:solidFill>
                <a:latin typeface="Arial" pitchFamily="34" charset="0"/>
                <a:cs typeface="Arial" pitchFamily="34" charset="0"/>
              </a:rPr>
              <a:t>‘Say no to synthetic food colour’ campaign</a:t>
            </a:r>
            <a:r>
              <a:rPr lang="en-IN" dirty="0"/>
              <a:t/>
            </a:r>
            <a:br>
              <a:rPr lang="en-IN" dirty="0"/>
            </a:b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3806" y="3933055"/>
            <a:ext cx="5190193" cy="2814751"/>
          </a:xfrm>
        </p:spPr>
      </p:pic>
      <p:pic>
        <p:nvPicPr>
          <p:cNvPr id="5" name="Picture 2" descr="C:\Users\Office\Pictures\IMG-20241005-WA0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97" y="3933056"/>
            <a:ext cx="3753001" cy="28147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Office\Pictures\IMG-20241005-WA0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589033"/>
            <a:ext cx="3456384" cy="292192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797" y="761451"/>
            <a:ext cx="4908114" cy="2749505"/>
          </a:xfrm>
          <a:prstGeom prst="rect">
            <a:avLst/>
          </a:prstGeom>
        </p:spPr>
      </p:pic>
    </p:spTree>
    <p:extLst>
      <p:ext uri="{BB962C8B-B14F-4D97-AF65-F5344CB8AC3E}">
        <p14:creationId xmlns:p14="http://schemas.microsoft.com/office/powerpoint/2010/main" val="1595044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noAutofit/>
          </a:bodyPr>
          <a:lstStyle/>
          <a:p>
            <a:r>
              <a:rPr lang="en-IN" sz="2400" b="1" dirty="0" err="1" smtClean="0">
                <a:solidFill>
                  <a:srgbClr val="FF0000"/>
                </a:solidFill>
              </a:rPr>
              <a:t>Nellika</a:t>
            </a:r>
            <a:r>
              <a:rPr lang="en-IN" sz="2400" b="1" dirty="0" smtClean="0">
                <a:solidFill>
                  <a:srgbClr val="FF0000"/>
                </a:solidFill>
              </a:rPr>
              <a:t> (</a:t>
            </a:r>
            <a:r>
              <a:rPr lang="ml-IN" sz="2400" b="1" dirty="0" smtClean="0">
                <a:solidFill>
                  <a:srgbClr val="FF0000"/>
                </a:solidFill>
              </a:rPr>
              <a:t>നെല്ലിക്ക) </a:t>
            </a:r>
            <a:r>
              <a:rPr lang="en-IN" sz="2400" b="1" dirty="0" smtClean="0">
                <a:solidFill>
                  <a:srgbClr val="FF0000"/>
                </a:solidFill>
              </a:rPr>
              <a:t>Campaign- </a:t>
            </a:r>
            <a:r>
              <a:rPr lang="en-IN" sz="2400" b="1" dirty="0" err="1" smtClean="0">
                <a:solidFill>
                  <a:srgbClr val="FF0000"/>
                </a:solidFill>
              </a:rPr>
              <a:t>Malappuram’s</a:t>
            </a:r>
            <a:r>
              <a:rPr lang="en-IN" sz="2400" b="1" dirty="0" smtClean="0">
                <a:solidFill>
                  <a:srgbClr val="FF0000"/>
                </a:solidFill>
              </a:rPr>
              <a:t> path to curb life style diseases</a:t>
            </a:r>
            <a:br>
              <a:rPr lang="en-IN" sz="2400" b="1" dirty="0" smtClean="0">
                <a:solidFill>
                  <a:srgbClr val="FF0000"/>
                </a:solidFill>
              </a:rPr>
            </a:br>
            <a:endParaRPr lang="en-IN" sz="2400" b="1" dirty="0">
              <a:solidFill>
                <a:srgbClr val="FF0000"/>
              </a:solidFill>
            </a:endParaRPr>
          </a:p>
        </p:txBody>
      </p:sp>
      <p:sp>
        <p:nvSpPr>
          <p:cNvPr id="3" name="Content Placeholder 2"/>
          <p:cNvSpPr>
            <a:spLocks noGrp="1"/>
          </p:cNvSpPr>
          <p:nvPr>
            <p:ph idx="1"/>
          </p:nvPr>
        </p:nvSpPr>
        <p:spPr>
          <a:xfrm>
            <a:off x="457200" y="908720"/>
            <a:ext cx="8291264" cy="5145435"/>
          </a:xfrm>
        </p:spPr>
        <p:txBody>
          <a:bodyPr>
            <a:noAutofit/>
          </a:bodyPr>
          <a:lstStyle/>
          <a:p>
            <a:pPr marL="0" indent="0" algn="just">
              <a:lnSpc>
                <a:spcPct val="120000"/>
              </a:lnSpc>
              <a:buNone/>
            </a:pPr>
            <a:r>
              <a:rPr lang="en-IN" sz="1400" dirty="0" smtClean="0">
                <a:latin typeface="&quot;Times New Roman&quot;"/>
              </a:rPr>
              <a:t>The </a:t>
            </a:r>
            <a:r>
              <a:rPr lang="en-IN" sz="1400" dirty="0">
                <a:latin typeface="&quot;Times New Roman&quot;"/>
              </a:rPr>
              <a:t>Food Safety Department along with District administration has launched a forward-thinking initiative called </a:t>
            </a:r>
            <a:r>
              <a:rPr lang="en-IN" sz="1400" dirty="0" err="1">
                <a:latin typeface="&quot;Times New Roman&quot;"/>
              </a:rPr>
              <a:t>Nellikka</a:t>
            </a:r>
            <a:r>
              <a:rPr lang="en-IN" sz="1400" dirty="0">
                <a:latin typeface="&quot;Times New Roman&quot;"/>
              </a:rPr>
              <a:t> in </a:t>
            </a:r>
            <a:r>
              <a:rPr lang="en-IN" sz="1400" dirty="0" err="1">
                <a:latin typeface="&quot;Times New Roman&quot;"/>
              </a:rPr>
              <a:t>Malappuram</a:t>
            </a:r>
            <a:r>
              <a:rPr lang="en-IN" sz="1400" dirty="0">
                <a:latin typeface="&quot;Times New Roman&quot;"/>
              </a:rPr>
              <a:t> </a:t>
            </a:r>
            <a:r>
              <a:rPr lang="en-IN" sz="1400" dirty="0" err="1">
                <a:latin typeface="&quot;Times New Roman&quot;"/>
              </a:rPr>
              <a:t>district,aimed</a:t>
            </a:r>
            <a:r>
              <a:rPr lang="en-IN" sz="1400" dirty="0">
                <a:latin typeface="&quot;Times New Roman&quot;"/>
              </a:rPr>
              <a:t> at combating the rise of lifestyle diseases such as diabetes, hypertension, and heart </a:t>
            </a:r>
            <a:r>
              <a:rPr lang="en-IN" sz="1400" dirty="0" smtClean="0">
                <a:latin typeface="&quot;Times New Roman&quot;"/>
              </a:rPr>
              <a:t>disease. </a:t>
            </a:r>
            <a:r>
              <a:rPr lang="en-IN" sz="1400" dirty="0">
                <a:latin typeface="&quot;Times New Roman&quot;"/>
              </a:rPr>
              <a:t>The </a:t>
            </a:r>
            <a:r>
              <a:rPr lang="en-IN" sz="1400" dirty="0" err="1">
                <a:latin typeface="&quot;Times New Roman&quot;"/>
              </a:rPr>
              <a:t>Nellikka</a:t>
            </a:r>
            <a:r>
              <a:rPr lang="en-IN" sz="1400" dirty="0">
                <a:latin typeface="&quot;Times New Roman&quot;"/>
              </a:rPr>
              <a:t> campaign focuses on promoting healthier food choices by encouraging the reduction of oil, salt, sugar, and synthetic food </a:t>
            </a:r>
            <a:r>
              <a:rPr lang="en-IN" sz="1400" dirty="0" err="1">
                <a:latin typeface="&quot;Times New Roman&quot;"/>
              </a:rPr>
              <a:t>colors</a:t>
            </a:r>
            <a:r>
              <a:rPr lang="en-IN" sz="1400" dirty="0">
                <a:latin typeface="&quot;Times New Roman&quot;"/>
              </a:rPr>
              <a:t> in daily diets</a:t>
            </a:r>
            <a:r>
              <a:rPr lang="en-IN" sz="1400" dirty="0" smtClean="0">
                <a:latin typeface="&quot;Times New Roman&quot;"/>
              </a:rPr>
              <a:t>.</a:t>
            </a:r>
          </a:p>
          <a:p>
            <a:pPr marL="0" indent="0" algn="just">
              <a:lnSpc>
                <a:spcPct val="120000"/>
              </a:lnSpc>
              <a:buNone/>
            </a:pPr>
            <a:r>
              <a:rPr lang="en-US" sz="1400" dirty="0">
                <a:solidFill>
                  <a:schemeClr val="accent1"/>
                </a:solidFill>
                <a:latin typeface="Bernard MT Condensed" pitchFamily="18" charset="0"/>
              </a:rPr>
              <a:t>K</a:t>
            </a:r>
            <a:r>
              <a:rPr lang="en-US" sz="1400" dirty="0" smtClean="0">
                <a:solidFill>
                  <a:schemeClr val="accent1"/>
                </a:solidFill>
                <a:latin typeface="Bernard MT Condensed" pitchFamily="18" charset="0"/>
              </a:rPr>
              <a:t>ey objectives:</a:t>
            </a:r>
          </a:p>
          <a:p>
            <a:pPr algn="just">
              <a:lnSpc>
                <a:spcPct val="120000"/>
              </a:lnSpc>
              <a:buBlip>
                <a:blip r:embed="rId2"/>
              </a:buBlip>
            </a:pPr>
            <a:r>
              <a:rPr lang="en-US" sz="1400" b="1" dirty="0" smtClean="0">
                <a:latin typeface="&quot;Times New Roman&quot;"/>
              </a:rPr>
              <a:t>Creating  awareness</a:t>
            </a:r>
            <a:r>
              <a:rPr lang="en-IN" sz="1400" b="1" dirty="0" smtClean="0">
                <a:latin typeface="&quot;Times New Roman&quot;"/>
              </a:rPr>
              <a:t> </a:t>
            </a:r>
            <a:r>
              <a:rPr lang="en-IN" sz="1400" dirty="0" smtClean="0">
                <a:latin typeface="&quot;Times New Roman&quot;"/>
              </a:rPr>
              <a:t>about </a:t>
            </a:r>
            <a:r>
              <a:rPr lang="en-IN" sz="1400" dirty="0">
                <a:latin typeface="&quot;Times New Roman&quot;"/>
              </a:rPr>
              <a:t>the dietary factors contributing to lifestyle diseases and to empower the public with the knowledge to make healthier food choices. </a:t>
            </a:r>
            <a:endParaRPr lang="en-IN" sz="1400" dirty="0" smtClean="0">
              <a:latin typeface="&quot;Times New Roman&quot;"/>
            </a:endParaRPr>
          </a:p>
          <a:p>
            <a:pPr algn="just">
              <a:lnSpc>
                <a:spcPct val="120000"/>
              </a:lnSpc>
              <a:buBlip>
                <a:blip r:embed="rId2"/>
              </a:buBlip>
            </a:pPr>
            <a:r>
              <a:rPr lang="en-IN" sz="1400" b="1" dirty="0" smtClean="0">
                <a:latin typeface="&quot;Times New Roman&quot;"/>
              </a:rPr>
              <a:t>Encouraging dietary modifications </a:t>
            </a:r>
            <a:r>
              <a:rPr lang="en-IN" sz="1400" dirty="0" smtClean="0">
                <a:latin typeface="&quot;Times New Roman&quot;"/>
              </a:rPr>
              <a:t>by reducing the use of salt ,sugar oil and synthetic food colour</a:t>
            </a:r>
          </a:p>
          <a:p>
            <a:pPr algn="just">
              <a:lnSpc>
                <a:spcPct val="120000"/>
              </a:lnSpc>
              <a:buBlip>
                <a:blip r:embed="rId2"/>
              </a:buBlip>
            </a:pPr>
            <a:r>
              <a:rPr lang="en-IN" sz="1400" b="1" dirty="0" smtClean="0">
                <a:latin typeface="&quot;Times New Roman&quot;"/>
              </a:rPr>
              <a:t>Promoting healthier food habits to reduce the risk of lifestyle diseases </a:t>
            </a:r>
            <a:r>
              <a:rPr lang="en-IN" sz="1400" dirty="0">
                <a:latin typeface="&quot;Times New Roman&quot;"/>
              </a:rPr>
              <a:t>such as diabetes, hypertension, and heart </a:t>
            </a:r>
            <a:r>
              <a:rPr lang="en-IN" sz="1400" dirty="0" smtClean="0">
                <a:latin typeface="&quot;Times New Roman&quot;"/>
              </a:rPr>
              <a:t>disease</a:t>
            </a:r>
            <a:r>
              <a:rPr lang="en-IN" sz="1400" dirty="0" smtClean="0"/>
              <a:t>.</a:t>
            </a:r>
            <a:r>
              <a:rPr lang="en-IN" sz="1400" b="1" dirty="0" smtClean="0"/>
              <a:t> </a:t>
            </a:r>
          </a:p>
          <a:p>
            <a:pPr marL="0" indent="0" algn="just">
              <a:lnSpc>
                <a:spcPct val="120000"/>
              </a:lnSpc>
              <a:buNone/>
            </a:pPr>
            <a:r>
              <a:rPr lang="en-US" sz="1400" dirty="0" smtClean="0">
                <a:solidFill>
                  <a:schemeClr val="accent1"/>
                </a:solidFill>
                <a:latin typeface="Bernard MT Condensed" pitchFamily="18" charset="0"/>
              </a:rPr>
              <a:t>Impacts:</a:t>
            </a:r>
          </a:p>
          <a:p>
            <a:pPr marL="0" indent="0" algn="just">
              <a:lnSpc>
                <a:spcPct val="120000"/>
              </a:lnSpc>
              <a:buNone/>
            </a:pPr>
            <a:r>
              <a:rPr lang="en-IN" sz="1400" dirty="0" smtClean="0">
                <a:latin typeface="&quot;Times New Roman&quot;"/>
              </a:rPr>
              <a:t>Training </a:t>
            </a:r>
            <a:r>
              <a:rPr lang="en-IN" sz="1400" dirty="0">
                <a:latin typeface="&quot;Times New Roman&quot;"/>
              </a:rPr>
              <a:t>for 240 trauma care volunteers was conducted. A multimedia approach is being used to spread the message of </a:t>
            </a:r>
            <a:r>
              <a:rPr lang="en-IN" sz="1400" dirty="0" err="1">
                <a:latin typeface="&quot;Times New Roman&quot;"/>
              </a:rPr>
              <a:t>Nellikka</a:t>
            </a:r>
            <a:r>
              <a:rPr lang="en-IN" sz="1400" dirty="0">
                <a:latin typeface="&quot;Times New Roman&quot;"/>
              </a:rPr>
              <a:t>. Social media platforms, radio broadcasts, and print media are utilized to reach a wider </a:t>
            </a:r>
            <a:r>
              <a:rPr lang="en-IN" sz="1400" dirty="0" err="1" smtClean="0">
                <a:latin typeface="&quot;Times New Roman&quot;"/>
              </a:rPr>
              <a:t>audience.The</a:t>
            </a:r>
            <a:r>
              <a:rPr lang="en-IN" sz="1400" dirty="0" smtClean="0">
                <a:latin typeface="&quot;Times New Roman&quot;"/>
              </a:rPr>
              <a:t> </a:t>
            </a:r>
            <a:r>
              <a:rPr lang="en-IN" sz="1400" dirty="0" err="1">
                <a:latin typeface="&quot;Times New Roman&quot;"/>
              </a:rPr>
              <a:t>Nellikka</a:t>
            </a:r>
            <a:r>
              <a:rPr lang="en-IN" sz="1400" dirty="0">
                <a:latin typeface="&quot;Times New Roman&quot;"/>
              </a:rPr>
              <a:t> campaign has the potential to bring about a significant positive impact on public health in </a:t>
            </a:r>
            <a:r>
              <a:rPr lang="en-IN" sz="1400" dirty="0" err="1">
                <a:latin typeface="&quot;Times New Roman&quot;"/>
              </a:rPr>
              <a:t>Malappuram</a:t>
            </a:r>
            <a:r>
              <a:rPr lang="en-IN" sz="1400" dirty="0">
                <a:latin typeface="&quot;Times New Roman&quot;"/>
              </a:rPr>
              <a:t>. By educating the community about the dangers of excessive oil, salt, and sugar consumption, and the risks associated with synthetic food </a:t>
            </a:r>
            <a:r>
              <a:rPr lang="en-IN" sz="1400" dirty="0" err="1">
                <a:latin typeface="&quot;Times New Roman&quot;"/>
              </a:rPr>
              <a:t>colors</a:t>
            </a:r>
            <a:r>
              <a:rPr lang="en-IN" sz="1400" dirty="0">
                <a:latin typeface="&quot;Times New Roman&quot;"/>
              </a:rPr>
              <a:t>, the campaign aims to reduce the incidence of lifestyle diseases in the region. The long-term goal is to foster a culture of health-conscious eating habits that will contribute to a healthier </a:t>
            </a:r>
            <a:r>
              <a:rPr lang="en-IN" sz="1400" dirty="0" smtClean="0">
                <a:latin typeface="&quot;Times New Roman&quot;"/>
              </a:rPr>
              <a:t>population.</a:t>
            </a:r>
            <a:endParaRPr lang="en-IN" sz="1400" dirty="0">
              <a:latin typeface="&quot;Times New Roman&quot;"/>
            </a:endParaRPr>
          </a:p>
          <a:p>
            <a:pPr algn="just">
              <a:lnSpc>
                <a:spcPct val="120000"/>
              </a:lnSpc>
              <a:buBlip>
                <a:blip r:embed="rId2"/>
              </a:buBlip>
            </a:pPr>
            <a:endParaRPr lang="en-US" sz="1400" dirty="0" smtClean="0"/>
          </a:p>
          <a:p>
            <a:pPr algn="just">
              <a:lnSpc>
                <a:spcPct val="120000"/>
              </a:lnSpc>
              <a:buBlip>
                <a:blip r:embed="rId2"/>
              </a:buBlip>
            </a:pPr>
            <a:endParaRPr lang="en-IN" sz="1400" dirty="0" smtClean="0"/>
          </a:p>
        </p:txBody>
      </p:sp>
    </p:spTree>
    <p:extLst>
      <p:ext uri="{BB962C8B-B14F-4D97-AF65-F5344CB8AC3E}">
        <p14:creationId xmlns:p14="http://schemas.microsoft.com/office/powerpoint/2010/main" val="143648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785" y="2527931"/>
            <a:ext cx="2413335" cy="33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94" y="116632"/>
            <a:ext cx="3119892" cy="233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168215"/>
            <a:ext cx="319597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596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solidFill>
                  <a:srgbClr val="FF0000"/>
                </a:solidFill>
                <a:latin typeface="Arial" pitchFamily="34" charset="0"/>
                <a:cs typeface="Arial" pitchFamily="34" charset="0"/>
              </a:rPr>
              <a:t>SETTING OF MICROBIOLOGY LAB</a:t>
            </a:r>
            <a:br>
              <a:rPr lang="en-IN" sz="2400" b="1" dirty="0" smtClean="0">
                <a:solidFill>
                  <a:srgbClr val="FF0000"/>
                </a:solidFill>
                <a:latin typeface="Arial" pitchFamily="34" charset="0"/>
                <a:cs typeface="Arial" pitchFamily="34" charset="0"/>
              </a:rPr>
            </a:br>
            <a:endParaRPr lang="en-IN" sz="24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40000" lnSpcReduction="20000"/>
          </a:bodyPr>
          <a:lstStyle/>
          <a:p>
            <a:pPr marL="0" indent="0" algn="just">
              <a:buNone/>
            </a:pPr>
            <a:r>
              <a:rPr lang="en-US" sz="3400" dirty="0" smtClean="0"/>
              <a:t>On February 25, 2024, Hon. Prime Minister </a:t>
            </a:r>
            <a:r>
              <a:rPr lang="en-US" sz="3400" dirty="0" err="1" smtClean="0"/>
              <a:t>Shri</a:t>
            </a:r>
            <a:r>
              <a:rPr lang="en-US" sz="3400" dirty="0" smtClean="0"/>
              <a:t>. </a:t>
            </a:r>
            <a:r>
              <a:rPr lang="en-US" sz="3400" dirty="0" err="1" smtClean="0"/>
              <a:t>Narendra</a:t>
            </a:r>
            <a:r>
              <a:rPr lang="en-US" sz="3400" dirty="0" smtClean="0"/>
              <a:t> </a:t>
            </a:r>
            <a:r>
              <a:rPr lang="en-US" sz="3400" dirty="0" err="1" smtClean="0"/>
              <a:t>Modi</a:t>
            </a:r>
            <a:r>
              <a:rPr lang="en-US" sz="3400" dirty="0" smtClean="0"/>
              <a:t> dedicated two, national-level microbiology laboratories to the state. Set up for the state food safety department, the laboratories had been made operational at Regional Analytical Laboratory, </a:t>
            </a:r>
            <a:r>
              <a:rPr lang="en-US" sz="3400" dirty="0" err="1" smtClean="0"/>
              <a:t>Ernakulam</a:t>
            </a:r>
            <a:r>
              <a:rPr lang="en-US" sz="3400" dirty="0" smtClean="0"/>
              <a:t> and Regional Analytical Laboratory, Kozhikode. The Prime Minister inaugurated the laboratories at a virtual function on 25th February 2024.  </a:t>
            </a:r>
          </a:p>
          <a:p>
            <a:pPr algn="just"/>
            <a:endParaRPr lang="en-US" sz="3400" dirty="0" smtClean="0"/>
          </a:p>
          <a:p>
            <a:pPr marL="0" indent="0" algn="just">
              <a:buNone/>
            </a:pPr>
            <a:r>
              <a:rPr lang="en-US" sz="3400" dirty="0" smtClean="0"/>
              <a:t>	Under a Central Sector Scheme launched by the Food Safety Standards Authority of India to strengthen food testing labs, </a:t>
            </a:r>
            <a:r>
              <a:rPr lang="en-US" sz="3400" dirty="0" err="1" smtClean="0"/>
              <a:t>Rs</a:t>
            </a:r>
            <a:r>
              <a:rPr lang="en-US" sz="3400" dirty="0" smtClean="0"/>
              <a:t> 4.5 </a:t>
            </a:r>
            <a:r>
              <a:rPr lang="en-US" sz="3400" dirty="0" err="1" smtClean="0"/>
              <a:t>crore</a:t>
            </a:r>
            <a:r>
              <a:rPr lang="en-US" sz="3400" dirty="0" smtClean="0"/>
              <a:t> was allocated for upgrading each of the food testing labs in the state. For this, FSSAI invited tenders and selected four vendors </a:t>
            </a:r>
            <a:r>
              <a:rPr lang="en-US" sz="3400" dirty="0" err="1" smtClean="0"/>
              <a:t>acros</a:t>
            </a:r>
            <a:r>
              <a:rPr lang="en-US" sz="3400" dirty="0" smtClean="0"/>
              <a:t> the country. Work order was awarded to the L1 bidder M/s Asian Scientific Industries, New Delhi with the approval of FSSAI to carry out the Setting up of Microbiology Section and installation of Equipment on Turnkey Basis in Regional Analytical Laboratory, </a:t>
            </a:r>
            <a:r>
              <a:rPr lang="en-US" sz="3400" dirty="0" err="1" smtClean="0"/>
              <a:t>Ernakulam</a:t>
            </a:r>
            <a:r>
              <a:rPr lang="en-US" sz="3400" dirty="0" smtClean="0"/>
              <a:t>. This 4.5 </a:t>
            </a:r>
            <a:r>
              <a:rPr lang="en-US" sz="3400" dirty="0" err="1" smtClean="0"/>
              <a:t>crore</a:t>
            </a:r>
            <a:r>
              <a:rPr lang="en-US" sz="3400" dirty="0" smtClean="0"/>
              <a:t> rupees sanctioned for the labs will cover the expenses for infrastructure, equipment and on-contract human resources for three years. The state government played a huge role in the timely completion of the construction and infrastructure development for the project. Since a 150KV electricity power connection was required for the functioning of the Microbiology lab, the state government took initiative and allocated funds from its annual plan to install a required high-tension transformer. </a:t>
            </a:r>
          </a:p>
          <a:p>
            <a:pPr algn="just"/>
            <a:endParaRPr lang="en-US" sz="3400" dirty="0" smtClean="0"/>
          </a:p>
          <a:p>
            <a:pPr marL="0" indent="0" algn="just">
              <a:buNone/>
            </a:pPr>
            <a:r>
              <a:rPr lang="en-US" sz="3400" dirty="0" smtClean="0"/>
              <a:t>	Microbiology testing plays a crucial role as per FSSAI norms. Currently NABL approval is available only for the chemical department in state food testing labs. Once the new microbiology labs start functioning, and get accredited by the NABL, Kerala will be able to attain a higher standard in food testing. </a:t>
            </a:r>
          </a:p>
          <a:p>
            <a:endParaRPr lang="en-US" dirty="0" smtClean="0"/>
          </a:p>
          <a:p>
            <a:endParaRPr lang="en-IN" dirty="0"/>
          </a:p>
        </p:txBody>
      </p:sp>
    </p:spTree>
    <p:extLst>
      <p:ext uri="{BB962C8B-B14F-4D97-AF65-F5344CB8AC3E}">
        <p14:creationId xmlns:p14="http://schemas.microsoft.com/office/powerpoint/2010/main" val="1216195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0000"/>
                </a:solidFill>
              </a:rPr>
              <a:t>World </a:t>
            </a:r>
            <a:r>
              <a:rPr lang="en-IN" dirty="0" smtClean="0">
                <a:solidFill>
                  <a:srgbClr val="FF0000"/>
                </a:solidFill>
              </a:rPr>
              <a:t>Food </a:t>
            </a:r>
            <a:r>
              <a:rPr lang="en-IN" dirty="0">
                <a:solidFill>
                  <a:srgbClr val="FF0000"/>
                </a:solidFill>
              </a:rPr>
              <a:t>S</a:t>
            </a:r>
            <a:r>
              <a:rPr lang="en-IN" dirty="0" smtClean="0">
                <a:solidFill>
                  <a:srgbClr val="FF0000"/>
                </a:solidFill>
              </a:rPr>
              <a:t>afety </a:t>
            </a:r>
            <a:r>
              <a:rPr lang="en-IN" dirty="0">
                <a:solidFill>
                  <a:srgbClr val="FF0000"/>
                </a:solidFill>
              </a:rPr>
              <a:t>D</a:t>
            </a:r>
            <a:r>
              <a:rPr lang="en-IN" dirty="0" smtClean="0">
                <a:solidFill>
                  <a:srgbClr val="FF0000"/>
                </a:solidFill>
              </a:rPr>
              <a:t>ay </a:t>
            </a:r>
            <a:r>
              <a:rPr lang="en-IN" dirty="0" smtClean="0">
                <a:solidFill>
                  <a:srgbClr val="FF0000"/>
                </a:solidFill>
              </a:rPr>
              <a:t>celebration-June 7,2024</a:t>
            </a:r>
            <a:endParaRPr lang="en-IN" dirty="0">
              <a:solidFill>
                <a:srgbClr val="FF0000"/>
              </a:solidFill>
            </a:endParaRPr>
          </a:p>
        </p:txBody>
      </p:sp>
      <p:pic>
        <p:nvPicPr>
          <p:cNvPr id="4" name="Content Placeholder 3" descr="C:\Users\Office\Pictures\collage 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p:spPr>
      </p:pic>
    </p:spTree>
    <p:extLst>
      <p:ext uri="{BB962C8B-B14F-4D97-AF65-F5344CB8AC3E}">
        <p14:creationId xmlns:p14="http://schemas.microsoft.com/office/powerpoint/2010/main" val="1768960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5445"/>
            <a:ext cx="8229600" cy="4525963"/>
          </a:xfrm>
        </p:spPr>
        <p:txBody>
          <a:bodyPr>
            <a:normAutofit/>
          </a:bodyPr>
          <a:lstStyle/>
          <a:p>
            <a:pPr marL="0" indent="0">
              <a:buNone/>
            </a:pPr>
            <a:r>
              <a:rPr lang="en-IN" sz="2200" dirty="0">
                <a:latin typeface="Arial" pitchFamily="34" charset="0"/>
                <a:cs typeface="Arial" pitchFamily="34" charset="0"/>
              </a:rPr>
              <a:t>In a remarkable achievement, Kerala has once again secured the first rank in the State Food Safety Index (SFSI) 2024, continuing its leadership in food safety standards for the second consecutive year. This consistent top performance underscores the tireless efforts and strategic initiatives of the Kerala Food Safety Department, which has worked diligently to improve food safety measures across the state. This achievement also reflects the commitment of the state government toward ensuring the health and well-being of its citizens through safe and nutritious food. By maintaining this momentum, Kerala is well-positioned to continue leading the way in food safety for years to come.</a:t>
            </a:r>
          </a:p>
          <a:p>
            <a:endParaRPr lang="en-IN" dirty="0"/>
          </a:p>
        </p:txBody>
      </p:sp>
      <p:sp>
        <p:nvSpPr>
          <p:cNvPr id="4" name="Title 1"/>
          <p:cNvSpPr>
            <a:spLocks noGrp="1"/>
          </p:cNvSpPr>
          <p:nvPr>
            <p:ph type="title"/>
          </p:nvPr>
        </p:nvSpPr>
        <p:spPr>
          <a:xfrm>
            <a:off x="457200" y="1133872"/>
            <a:ext cx="8229600" cy="1143000"/>
          </a:xfrm>
        </p:spPr>
        <p:txBody>
          <a:bodyPr>
            <a:normAutofit/>
          </a:bodyPr>
          <a:lstStyle/>
          <a:p>
            <a:r>
              <a:rPr lang="en-US" sz="2800" dirty="0" smtClean="0">
                <a:solidFill>
                  <a:srgbClr val="FF0000"/>
                </a:solidFill>
                <a:latin typeface="Arial" pitchFamily="34" charset="0"/>
                <a:cs typeface="Arial" pitchFamily="34" charset="0"/>
              </a:rPr>
              <a:t>Kerala Secures First Rank in the 2024 State Food Safety Index for the Second Consecutive Year</a:t>
            </a:r>
            <a:endParaRPr lang="en-IN" sz="2800" dirty="0">
              <a:solidFill>
                <a:srgbClr val="FF0000"/>
              </a:solidFill>
              <a:latin typeface="Arial" pitchFamily="34" charset="0"/>
              <a:cs typeface="Arial" pitchFamily="34" charset="0"/>
            </a:endParaRPr>
          </a:p>
        </p:txBody>
      </p:sp>
      <p:sp>
        <p:nvSpPr>
          <p:cNvPr id="5" name="Rectangle 4"/>
          <p:cNvSpPr/>
          <p:nvPr/>
        </p:nvSpPr>
        <p:spPr>
          <a:xfrm>
            <a:off x="744199" y="44624"/>
            <a:ext cx="656410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IN" sz="5400" b="1" cap="none" spc="0" dirty="0" smtClean="0">
                <a:ln>
                  <a:prstDash val="solid"/>
                </a:ln>
                <a:solidFill>
                  <a:srgbClr val="FF0000"/>
                </a:solidFill>
                <a:effectLst>
                  <a:outerShdw blurRad="88000" dist="50800" dir="5040000" algn="tl">
                    <a:schemeClr val="accent4">
                      <a:tint val="80000"/>
                      <a:satMod val="250000"/>
                      <a:alpha val="45000"/>
                    </a:schemeClr>
                  </a:outerShdw>
                </a:effectLst>
                <a:latin typeface="Elephant" pitchFamily="18" charset="0"/>
              </a:rPr>
              <a:t>ACHIEVEMENT</a:t>
            </a:r>
            <a:endParaRPr lang="en-IN" sz="5400" b="1" cap="none" spc="0" dirty="0">
              <a:ln>
                <a:prstDash val="solid"/>
              </a:ln>
              <a:solidFill>
                <a:srgbClr val="FF0000"/>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450492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692696"/>
            <a:ext cx="5287318" cy="5287318"/>
          </a:xfrm>
        </p:spPr>
      </p:pic>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863009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kumimoji="0" lang="en-US" sz="2000" b="1"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Table 2: </a:t>
            </a: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Arial Unicode MS" pitchFamily="34" charset="-128"/>
              </a:rPr>
              <a:t>INSPECTIONS CONDUCTED</a:t>
            </a:r>
            <a:endParaRPr lang="en-IN"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8003113"/>
              </p:ext>
            </p:extLst>
          </p:nvPr>
        </p:nvGraphicFramePr>
        <p:xfrm>
          <a:off x="2195735" y="1196758"/>
          <a:ext cx="5544618" cy="5040550"/>
        </p:xfrm>
        <a:graphic>
          <a:graphicData uri="http://schemas.openxmlformats.org/drawingml/2006/table">
            <a:tbl>
              <a:tblPr firstRow="1" firstCol="1" bandRow="1">
                <a:tableStyleId>{5C22544A-7EE6-4342-B048-85BDC9FD1C3A}</a:tableStyleId>
              </a:tblPr>
              <a:tblGrid>
                <a:gridCol w="800179"/>
                <a:gridCol w="548513"/>
                <a:gridCol w="524491"/>
                <a:gridCol w="575090"/>
                <a:gridCol w="655155"/>
                <a:gridCol w="1220595"/>
                <a:gridCol w="1220595"/>
              </a:tblGrid>
              <a:tr h="265292">
                <a:tc rowSpan="2">
                  <a:txBody>
                    <a:bodyPr/>
                    <a:lstStyle/>
                    <a:p>
                      <a:pPr algn="ctr">
                        <a:lnSpc>
                          <a:spcPct val="115000"/>
                        </a:lnSpc>
                        <a:spcAft>
                          <a:spcPts val="0"/>
                        </a:spcAft>
                      </a:pPr>
                      <a:r>
                        <a:rPr lang="en-IN" sz="1000" dirty="0">
                          <a:solidFill>
                            <a:schemeClr val="tx1"/>
                          </a:solidFill>
                          <a:effectLst/>
                        </a:rPr>
                        <a:t>District</a:t>
                      </a:r>
                      <a:endParaRPr lang="en-IN" sz="1000" dirty="0">
                        <a:solidFill>
                          <a:schemeClr val="tx1"/>
                        </a:solidFill>
                        <a:effectLst/>
                        <a:latin typeface="Calibri"/>
                        <a:ea typeface="Calibri"/>
                        <a:cs typeface="Arial Unicode MS"/>
                      </a:endParaRPr>
                    </a:p>
                  </a:txBody>
                  <a:tcPr marL="68580" marR="68580" marT="0" marB="0" anchor="b">
                    <a:solidFill>
                      <a:srgbClr val="FF0000"/>
                    </a:solidFill>
                  </a:tcPr>
                </a:tc>
                <a:tc gridSpan="6">
                  <a:txBody>
                    <a:bodyPr/>
                    <a:lstStyle/>
                    <a:p>
                      <a:pPr algn="ctr">
                        <a:lnSpc>
                          <a:spcPct val="115000"/>
                        </a:lnSpc>
                        <a:spcAft>
                          <a:spcPts val="0"/>
                        </a:spcAft>
                      </a:pPr>
                      <a:r>
                        <a:rPr lang="en-IN" sz="1000" dirty="0">
                          <a:solidFill>
                            <a:schemeClr val="tx1"/>
                          </a:solidFill>
                          <a:effectLst/>
                        </a:rPr>
                        <a:t>NO.OF INSPECTIONS</a:t>
                      </a:r>
                      <a:endParaRPr lang="en-IN" sz="1000" dirty="0">
                        <a:solidFill>
                          <a:schemeClr val="tx1"/>
                        </a:solidFill>
                        <a:effectLst/>
                        <a:latin typeface="Calibri"/>
                        <a:ea typeface="Calibri"/>
                        <a:cs typeface="Arial Unicode MS"/>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30585">
                <a:tc vMerge="1">
                  <a:txBody>
                    <a:bodyPr/>
                    <a:lstStyle/>
                    <a:p>
                      <a:endParaRPr lang="en-IN"/>
                    </a:p>
                  </a:txBody>
                  <a:tcPr/>
                </a:tc>
                <a:tc>
                  <a:txBody>
                    <a:bodyPr/>
                    <a:lstStyle/>
                    <a:p>
                      <a:pPr>
                        <a:lnSpc>
                          <a:spcPct val="115000"/>
                        </a:lnSpc>
                        <a:spcAft>
                          <a:spcPts val="0"/>
                        </a:spcAft>
                      </a:pPr>
                      <a:r>
                        <a:rPr lang="en-IN" sz="1000" b="1" dirty="0">
                          <a:effectLst/>
                        </a:rPr>
                        <a:t>APRIL</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000" b="1" dirty="0">
                          <a:effectLst/>
                        </a:rPr>
                        <a:t>MAY</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000" b="1" dirty="0">
                          <a:effectLst/>
                        </a:rPr>
                        <a:t>JUNE</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000" b="1">
                          <a:effectLst/>
                        </a:rPr>
                        <a:t>JULY</a:t>
                      </a:r>
                      <a:endParaRPr lang="en-IN" sz="1000" b="1">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000" b="1" dirty="0">
                          <a:effectLst/>
                        </a:rPr>
                        <a:t>AUGUST</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000" b="1" dirty="0">
                          <a:effectLst/>
                        </a:rPr>
                        <a:t>SEPTEMBER</a:t>
                      </a:r>
                      <a:endParaRPr lang="en-IN" sz="1000" b="1" dirty="0">
                        <a:effectLst/>
                        <a:latin typeface="Calibri"/>
                        <a:ea typeface="Calibri"/>
                        <a:cs typeface="Arial Unicode MS"/>
                      </a:endParaRPr>
                    </a:p>
                  </a:txBody>
                  <a:tcPr marL="68580" marR="68580" marT="0" marB="0" anchor="b">
                    <a:solidFill>
                      <a:srgbClr val="FF0000"/>
                    </a:solidFill>
                  </a:tcPr>
                </a:tc>
              </a:tr>
              <a:tr h="265292">
                <a:tc>
                  <a:txBody>
                    <a:bodyPr/>
                    <a:lstStyle/>
                    <a:p>
                      <a:pPr algn="ctr">
                        <a:lnSpc>
                          <a:spcPct val="115000"/>
                        </a:lnSpc>
                        <a:spcAft>
                          <a:spcPts val="0"/>
                        </a:spcAft>
                      </a:pPr>
                      <a:r>
                        <a:rPr lang="en-IN" sz="1000" dirty="0">
                          <a:solidFill>
                            <a:schemeClr val="tx1"/>
                          </a:solidFill>
                          <a:effectLst/>
                        </a:rPr>
                        <a:t>TVM</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490</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528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625</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576</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634</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630</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KLM</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437</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493</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561</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724</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578</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703</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PTA</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221</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211</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168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228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257</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292</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ALP</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339</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518</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456</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508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542</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468</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KTM</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346</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362</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387</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487</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435</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235</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IDK</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169</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128</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193</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181</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95</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198</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EKM</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499</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652</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859</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1280</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863</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1041</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TSR</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380</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378</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364</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559</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524</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494</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PKD</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415</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454</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523</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649</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588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758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MLPM</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171</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296</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401</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400</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491</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509</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KKD</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491</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536</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452</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545</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568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627</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WYND</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134</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104</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91</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130</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96</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207</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KNR</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428</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477</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349</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632</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497</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605</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r>
              <a:tr h="265292">
                <a:tc>
                  <a:txBody>
                    <a:bodyPr/>
                    <a:lstStyle/>
                    <a:p>
                      <a:pPr algn="ctr">
                        <a:lnSpc>
                          <a:spcPct val="115000"/>
                        </a:lnSpc>
                        <a:spcAft>
                          <a:spcPts val="0"/>
                        </a:spcAft>
                      </a:pPr>
                      <a:r>
                        <a:rPr lang="en-IN" sz="1000" dirty="0">
                          <a:solidFill>
                            <a:schemeClr val="tx1"/>
                          </a:solidFill>
                          <a:effectLst/>
                        </a:rPr>
                        <a:t>KSGD</a:t>
                      </a:r>
                      <a:endParaRPr lang="en-IN" sz="1000"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25</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51</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a:effectLst/>
                        </a:rPr>
                        <a:t>81</a:t>
                      </a:r>
                      <a:endParaRPr lang="en-IN" sz="1000" b="1">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68</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79</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000" b="1" dirty="0">
                          <a:effectLst/>
                        </a:rPr>
                        <a:t>105</a:t>
                      </a:r>
                      <a:endParaRPr lang="en-IN" sz="1000" b="1" dirty="0">
                        <a:effectLst/>
                        <a:latin typeface="Calibri"/>
                        <a:ea typeface="Calibri"/>
                        <a:cs typeface="Arial Unicode MS"/>
                      </a:endParaRPr>
                    </a:p>
                  </a:txBody>
                  <a:tcPr marL="68580" marR="68580" marT="0" marB="0" anchor="b">
                    <a:solidFill>
                      <a:schemeClr val="accent3">
                        <a:lumMod val="40000"/>
                        <a:lumOff val="60000"/>
                      </a:schemeClr>
                    </a:solidFill>
                  </a:tcPr>
                </a:tc>
              </a:tr>
              <a:tr h="530585">
                <a:tc>
                  <a:txBody>
                    <a:bodyPr/>
                    <a:lstStyle/>
                    <a:p>
                      <a:pPr algn="ctr">
                        <a:lnSpc>
                          <a:spcPct val="115000"/>
                        </a:lnSpc>
                        <a:spcAft>
                          <a:spcPts val="0"/>
                        </a:spcAft>
                      </a:pPr>
                      <a:r>
                        <a:rPr lang="en-IN" sz="1000" dirty="0">
                          <a:solidFill>
                            <a:schemeClr val="tx1"/>
                          </a:solidFill>
                          <a:effectLst/>
                        </a:rPr>
                        <a:t>TOTAL</a:t>
                      </a:r>
                      <a:endParaRPr lang="en-IN" sz="1000"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000" b="1" dirty="0">
                          <a:effectLst/>
                        </a:rPr>
                        <a:t>4545</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000" b="1" dirty="0">
                          <a:effectLst/>
                        </a:rPr>
                        <a:t>5188</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000" b="1" dirty="0">
                          <a:effectLst/>
                        </a:rPr>
                        <a:t>5510</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000" b="1" dirty="0">
                          <a:effectLst/>
                        </a:rPr>
                        <a:t>6967</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000" b="1" dirty="0">
                          <a:effectLst/>
                        </a:rPr>
                        <a:t>6247</a:t>
                      </a:r>
                      <a:endParaRPr lang="en-IN" sz="1000" b="1" dirty="0">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000" b="1" dirty="0">
                          <a:effectLst/>
                        </a:rPr>
                        <a:t>6872</a:t>
                      </a:r>
                      <a:endParaRPr lang="en-IN" sz="1000" b="1" dirty="0">
                        <a:effectLst/>
                        <a:latin typeface="Calibri"/>
                        <a:ea typeface="Calibri"/>
                        <a:cs typeface="Arial Unicode MS"/>
                      </a:endParaRPr>
                    </a:p>
                  </a:txBody>
                  <a:tcPr marL="68580" marR="68580" marT="0" marB="0" anchor="b">
                    <a:solidFill>
                      <a:srgbClr val="FF0000"/>
                    </a:solidFill>
                  </a:tcPr>
                </a:tc>
              </a:tr>
            </a:tbl>
          </a:graphicData>
        </a:graphic>
      </p:graphicFrame>
    </p:spTree>
    <p:extLst>
      <p:ext uri="{BB962C8B-B14F-4D97-AF65-F5344CB8AC3E}">
        <p14:creationId xmlns:p14="http://schemas.microsoft.com/office/powerpoint/2010/main" val="239714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0232535"/>
              </p:ext>
            </p:extLst>
          </p:nvPr>
        </p:nvGraphicFramePr>
        <p:xfrm>
          <a:off x="1475656" y="1556797"/>
          <a:ext cx="6480720" cy="4680514"/>
        </p:xfrm>
        <a:graphic>
          <a:graphicData uri="http://schemas.openxmlformats.org/drawingml/2006/table">
            <a:tbl>
              <a:tblPr firstRow="1" firstCol="1" bandRow="1">
                <a:tableStyleId>{5C22544A-7EE6-4342-B048-85BDC9FD1C3A}</a:tableStyleId>
              </a:tblPr>
              <a:tblGrid>
                <a:gridCol w="776315"/>
                <a:gridCol w="675091"/>
                <a:gridCol w="605750"/>
                <a:gridCol w="605750"/>
                <a:gridCol w="975576"/>
                <a:gridCol w="1421119"/>
                <a:gridCol w="1421119"/>
              </a:tblGrid>
              <a:tr h="260540">
                <a:tc rowSpan="2">
                  <a:txBody>
                    <a:bodyPr/>
                    <a:lstStyle/>
                    <a:p>
                      <a:pPr>
                        <a:lnSpc>
                          <a:spcPct val="115000"/>
                        </a:lnSpc>
                        <a:spcAft>
                          <a:spcPts val="0"/>
                        </a:spcAft>
                      </a:pPr>
                      <a:r>
                        <a:rPr lang="en-IN" sz="1100" b="1" dirty="0">
                          <a:solidFill>
                            <a:schemeClr val="tx1"/>
                          </a:solidFill>
                          <a:effectLst/>
                        </a:rPr>
                        <a:t>District</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gridSpan="6">
                  <a:txBody>
                    <a:bodyPr/>
                    <a:lstStyle/>
                    <a:p>
                      <a:pPr algn="ctr">
                        <a:lnSpc>
                          <a:spcPct val="115000"/>
                        </a:lnSpc>
                        <a:spcAft>
                          <a:spcPts val="0"/>
                        </a:spcAft>
                      </a:pPr>
                      <a:r>
                        <a:rPr lang="en-IN" sz="1100" dirty="0">
                          <a:solidFill>
                            <a:schemeClr val="tx1"/>
                          </a:solidFill>
                          <a:effectLst/>
                        </a:rPr>
                        <a:t>NO.OF ENFORCEMENT SAMPLE</a:t>
                      </a:r>
                      <a:endParaRPr lang="en-IN" sz="1100" dirty="0">
                        <a:solidFill>
                          <a:schemeClr val="tx1"/>
                        </a:solidFill>
                        <a:effectLst/>
                        <a:latin typeface="Calibri"/>
                        <a:ea typeface="Calibri"/>
                        <a:cs typeface="Arial Unicode MS"/>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11874">
                <a:tc vMerge="1">
                  <a:txBody>
                    <a:bodyPr/>
                    <a:lstStyle/>
                    <a:p>
                      <a:endParaRPr lang="en-IN"/>
                    </a:p>
                  </a:txBody>
                  <a:tcPr/>
                </a:tc>
                <a:tc>
                  <a:txBody>
                    <a:bodyPr/>
                    <a:lstStyle/>
                    <a:p>
                      <a:pPr>
                        <a:lnSpc>
                          <a:spcPct val="115000"/>
                        </a:lnSpc>
                        <a:spcAft>
                          <a:spcPts val="0"/>
                        </a:spcAft>
                      </a:pPr>
                      <a:r>
                        <a:rPr lang="en-IN" sz="1100" b="1" dirty="0">
                          <a:solidFill>
                            <a:schemeClr val="tx1"/>
                          </a:solidFill>
                          <a:effectLst/>
                        </a:rPr>
                        <a:t>APRIL</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rPr>
                        <a:t>MAY</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rPr>
                        <a:t>JUNE</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rPr>
                        <a:t>JULY</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rPr>
                        <a:t>AUGUST</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rPr>
                        <a:t>SEPTEMBER</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r>
              <a:tr h="260540">
                <a:tc>
                  <a:txBody>
                    <a:bodyPr/>
                    <a:lstStyle/>
                    <a:p>
                      <a:pPr algn="ctr">
                        <a:lnSpc>
                          <a:spcPct val="115000"/>
                        </a:lnSpc>
                        <a:spcAft>
                          <a:spcPts val="0"/>
                        </a:spcAft>
                      </a:pPr>
                      <a:r>
                        <a:rPr lang="en-IN" sz="1000" b="1" dirty="0">
                          <a:solidFill>
                            <a:schemeClr val="tx1"/>
                          </a:solidFill>
                          <a:effectLst/>
                        </a:rPr>
                        <a:t>TVM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91</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96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103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95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100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KLM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70</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PTA</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23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24</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ALP</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63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65</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KTM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44</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55</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48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IDK</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23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30</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33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28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EKM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78</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70</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TSR</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45</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PKD</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56</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58</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MLPM</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57</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71</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66</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70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KKD</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82</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98</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96</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80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WYND</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16</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18</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KNR</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63</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59</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50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63</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60</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000" b="1" dirty="0">
                          <a:solidFill>
                            <a:schemeClr val="tx1"/>
                          </a:solidFill>
                          <a:effectLst/>
                        </a:rPr>
                        <a:t>KSGD</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14</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14</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rPr>
                        <a:t>15</a:t>
                      </a:r>
                      <a:endParaRPr lang="en-IN" sz="1100" b="1">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14</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rPr>
                        <a:t>15</a:t>
                      </a:r>
                      <a:endParaRPr lang="en-IN" sz="1100" b="1" dirty="0">
                        <a:solidFill>
                          <a:schemeClr val="tx1"/>
                        </a:solidFill>
                        <a:effectLst/>
                        <a:latin typeface="Calibri"/>
                        <a:ea typeface="Calibri"/>
                        <a:cs typeface="Arial Unicode MS"/>
                      </a:endParaRPr>
                    </a:p>
                  </a:txBody>
                  <a:tcPr marL="68580" marR="68580" marT="0" marB="0" anchor="b">
                    <a:solidFill>
                      <a:schemeClr val="accent3">
                        <a:lumMod val="40000"/>
                        <a:lumOff val="60000"/>
                      </a:schemeClr>
                    </a:solidFill>
                  </a:tcPr>
                </a:tc>
              </a:tr>
              <a:tr h="260540">
                <a:tc>
                  <a:txBody>
                    <a:bodyPr/>
                    <a:lstStyle/>
                    <a:p>
                      <a:pPr algn="ctr">
                        <a:lnSpc>
                          <a:spcPct val="115000"/>
                        </a:lnSpc>
                        <a:spcAft>
                          <a:spcPts val="0"/>
                        </a:spcAft>
                      </a:pPr>
                      <a:r>
                        <a:rPr lang="en-IN" sz="1100" b="1" dirty="0">
                          <a:solidFill>
                            <a:schemeClr val="tx1"/>
                          </a:solidFill>
                          <a:effectLst/>
                        </a:rPr>
                        <a:t>TOTAL</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716</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740</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766</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764</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769</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743</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r>
            </a:tbl>
          </a:graphicData>
        </a:graphic>
      </p:graphicFrame>
      <p:sp>
        <p:nvSpPr>
          <p:cNvPr id="5" name="Rectangle 1"/>
          <p:cNvSpPr>
            <a:spLocks noChangeArrowheads="1"/>
          </p:cNvSpPr>
          <p:nvPr/>
        </p:nvSpPr>
        <p:spPr bwMode="auto">
          <a:xfrm>
            <a:off x="179512" y="647676"/>
            <a:ext cx="85689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2222"/>
                </a:solidFill>
                <a:effectLst/>
                <a:latin typeface="Arial" pitchFamily="34" charset="0"/>
                <a:ea typeface="Calibri" pitchFamily="34" charset="0"/>
                <a:cs typeface="Arial" pitchFamily="34" charset="0"/>
              </a:rPr>
              <a:t>Table 3: </a:t>
            </a:r>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ENFORCEMENT SAMPLES LIFTED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882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a:latin typeface="Arial" pitchFamily="34" charset="0"/>
                <a:cs typeface="Arial" pitchFamily="34" charset="0"/>
              </a:rPr>
              <a:t>Table 4: NUMBER OF NON-CONFORMING SAMPLES </a:t>
            </a:r>
            <a:r>
              <a:rPr lang="en-IN" sz="2000" b="1" dirty="0" smtClean="0">
                <a:latin typeface="Arial" pitchFamily="34" charset="0"/>
                <a:cs typeface="Arial" pitchFamily="34" charset="0"/>
              </a:rPr>
              <a:t>LIFTED</a:t>
            </a:r>
            <a:endParaRPr lang="en-IN" sz="2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827411"/>
              </p:ext>
            </p:extLst>
          </p:nvPr>
        </p:nvGraphicFramePr>
        <p:xfrm>
          <a:off x="1547664" y="1628798"/>
          <a:ext cx="5976664" cy="4536510"/>
        </p:xfrm>
        <a:graphic>
          <a:graphicData uri="http://schemas.openxmlformats.org/drawingml/2006/table">
            <a:tbl>
              <a:tblPr firstRow="1" firstCol="1" bandRow="1">
                <a:tableStyleId>{5C22544A-7EE6-4342-B048-85BDC9FD1C3A}</a:tableStyleId>
              </a:tblPr>
              <a:tblGrid>
                <a:gridCol w="714431"/>
                <a:gridCol w="635546"/>
                <a:gridCol w="570801"/>
                <a:gridCol w="570801"/>
                <a:gridCol w="919087"/>
                <a:gridCol w="1282999"/>
                <a:gridCol w="1282999"/>
              </a:tblGrid>
              <a:tr h="252524">
                <a:tc rowSpan="2">
                  <a:txBody>
                    <a:bodyPr/>
                    <a:lstStyle/>
                    <a:p>
                      <a:pPr>
                        <a:lnSpc>
                          <a:spcPct val="115000"/>
                        </a:lnSpc>
                        <a:spcAft>
                          <a:spcPts val="0"/>
                        </a:spcAft>
                      </a:pPr>
                      <a:r>
                        <a:rPr lang="en-IN" sz="1100" b="1" dirty="0">
                          <a:solidFill>
                            <a:schemeClr val="tx1"/>
                          </a:solidFill>
                          <a:effectLst/>
                          <a:latin typeface="Arial" pitchFamily="34" charset="0"/>
                          <a:cs typeface="Arial" pitchFamily="34" charset="0"/>
                        </a:rPr>
                        <a:t>District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gridSpan="6">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NO.OF NON CONFORMING SAMPLE</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96126">
                <a:tc vMerge="1">
                  <a:txBody>
                    <a:bodyPr/>
                    <a:lstStyle/>
                    <a:p>
                      <a:endParaRPr lang="en-IN"/>
                    </a:p>
                  </a:txBody>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APRIL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MAY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JUNE</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JULY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AUGUST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SEPTEMBER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TVM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KLM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PTA</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ALP</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16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KTM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IDK</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EKM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TSR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PKD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MLPM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14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KKD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WYND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KNR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KSGD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52524">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TOTAL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146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163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134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99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r>
            </a:tbl>
          </a:graphicData>
        </a:graphic>
      </p:graphicFrame>
      <p:sp>
        <p:nvSpPr>
          <p:cNvPr id="5" name="Rectangle 1"/>
          <p:cNvSpPr>
            <a:spLocks noChangeArrowheads="1"/>
          </p:cNvSpPr>
          <p:nvPr/>
        </p:nvSpPr>
        <p:spPr bwMode="auto">
          <a:xfrm>
            <a:off x="2362200" y="2128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3267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a:latin typeface="Arial" pitchFamily="34" charset="0"/>
                <a:cs typeface="Arial" pitchFamily="34" charset="0"/>
              </a:rPr>
              <a:t>Table 5: NUMBER OF PROSECUTION CASES </a:t>
            </a:r>
            <a:r>
              <a:rPr lang="en-IN" sz="2000" b="1" dirty="0" smtClean="0">
                <a:latin typeface="Arial" pitchFamily="34" charset="0"/>
                <a:cs typeface="Arial" pitchFamily="34" charset="0"/>
              </a:rPr>
              <a:t>FILED</a:t>
            </a:r>
            <a:r>
              <a:rPr lang="en-IN" sz="2000" dirty="0">
                <a:latin typeface="Arial" pitchFamily="34" charset="0"/>
                <a:cs typeface="Arial" pitchFamily="34" charset="0"/>
              </a:rPr>
              <a:t/>
            </a:r>
            <a:br>
              <a:rPr lang="en-IN" sz="2000" dirty="0">
                <a:latin typeface="Arial" pitchFamily="34" charset="0"/>
                <a:cs typeface="Arial" pitchFamily="34" charset="0"/>
              </a:rPr>
            </a:br>
            <a:endParaRPr lang="en-IN" sz="2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3847351"/>
              </p:ext>
            </p:extLst>
          </p:nvPr>
        </p:nvGraphicFramePr>
        <p:xfrm>
          <a:off x="1187623" y="1916836"/>
          <a:ext cx="6480720" cy="4176459"/>
        </p:xfrm>
        <a:graphic>
          <a:graphicData uri="http://schemas.openxmlformats.org/drawingml/2006/table">
            <a:tbl>
              <a:tblPr firstRow="1" firstCol="1" bandRow="1">
                <a:tableStyleId>{5C22544A-7EE6-4342-B048-85BDC9FD1C3A}</a:tableStyleId>
              </a:tblPr>
              <a:tblGrid>
                <a:gridCol w="779961"/>
                <a:gridCol w="677462"/>
                <a:gridCol w="607792"/>
                <a:gridCol w="607792"/>
                <a:gridCol w="979355"/>
                <a:gridCol w="1414179"/>
                <a:gridCol w="1414179"/>
              </a:tblGrid>
              <a:tr h="232482">
                <a:tc rowSpan="2">
                  <a:txBody>
                    <a:bodyPr/>
                    <a:lstStyle/>
                    <a:p>
                      <a:pPr>
                        <a:lnSpc>
                          <a:spcPct val="115000"/>
                        </a:lnSpc>
                        <a:spcAft>
                          <a:spcPts val="0"/>
                        </a:spcAft>
                      </a:pPr>
                      <a:r>
                        <a:rPr lang="en-IN" sz="1100" b="1" dirty="0">
                          <a:solidFill>
                            <a:schemeClr val="tx1"/>
                          </a:solidFill>
                          <a:effectLst/>
                          <a:latin typeface="Arial" pitchFamily="34" charset="0"/>
                          <a:cs typeface="Arial" pitchFamily="34" charset="0"/>
                        </a:rPr>
                        <a:t>District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gridSpan="6">
                  <a:txBody>
                    <a:bodyPr/>
                    <a:lstStyle/>
                    <a:p>
                      <a:pPr algn="ctr">
                        <a:lnSpc>
                          <a:spcPct val="115000"/>
                        </a:lnSpc>
                        <a:spcAft>
                          <a:spcPts val="0"/>
                        </a:spcAft>
                      </a:pPr>
                      <a:r>
                        <a:rPr lang="en-IN" sz="1100">
                          <a:solidFill>
                            <a:schemeClr val="tx1"/>
                          </a:solidFill>
                          <a:effectLst/>
                        </a:rPr>
                        <a:t>NO.OF PROSECUTION CASES FILED</a:t>
                      </a:r>
                      <a:endParaRPr lang="en-IN" sz="1100">
                        <a:solidFill>
                          <a:schemeClr val="tx1"/>
                        </a:solidFill>
                        <a:effectLst/>
                        <a:latin typeface="Calibri"/>
                        <a:ea typeface="Calibri"/>
                        <a:cs typeface="Arial Unicode MS"/>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56747">
                <a:tc vMerge="1">
                  <a:txBody>
                    <a:bodyPr/>
                    <a:lstStyle/>
                    <a:p>
                      <a:endParaRPr lang="en-IN"/>
                    </a:p>
                  </a:txBody>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APRIL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MAY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JUNE</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JULY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AUGUST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SEPTEMBER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TVM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mn-ea"/>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KLM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PTA</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mn-ea"/>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ALP</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mn-ea"/>
                          <a:cs typeface="Arial" pitchFamily="34" charset="0"/>
                        </a:rPr>
                        <a:t>10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KTM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IDK</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cs typeface="Arial" pitchFamily="34" charset="0"/>
                        </a:rPr>
                        <a:t>2</a:t>
                      </a:r>
                      <a:r>
                        <a:rPr lang="en-IN" sz="1100" b="1" dirty="0">
                          <a:solidFill>
                            <a:schemeClr val="tx1"/>
                          </a:solidFill>
                          <a:effectLst/>
                          <a:latin typeface="Arial" pitchFamily="34" charset="0"/>
                          <a:cs typeface="Arial" pitchFamily="34" charset="0"/>
                        </a:rPr>
                        <a:t> </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EKM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TSR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mn-ea"/>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PKD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mn-ea"/>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MLPM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Calibri"/>
                          <a:cs typeface="Arial" pitchFamily="34" charset="0"/>
                        </a:rPr>
                        <a:t>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Calibri"/>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WYND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ea typeface="+mn-ea"/>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KNR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KSGD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32482">
                <a:tc>
                  <a:txBody>
                    <a:bodyPr/>
                    <a:lstStyle/>
                    <a:p>
                      <a:pPr algn="ctr">
                        <a:lnSpc>
                          <a:spcPct val="115000"/>
                        </a:lnSpc>
                        <a:spcAft>
                          <a:spcPts val="0"/>
                        </a:spcAft>
                      </a:pPr>
                      <a:r>
                        <a:rPr lang="en-IN" sz="1100" b="1" dirty="0">
                          <a:solidFill>
                            <a:schemeClr val="tx1"/>
                          </a:solidFill>
                          <a:effectLst/>
                        </a:rPr>
                        <a:t>TOTAL</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83</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72</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54</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90</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68</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rPr>
                        <a:t> </a:t>
                      </a:r>
                      <a:r>
                        <a:rPr lang="en-IN" sz="1100" b="1" dirty="0" smtClean="0">
                          <a:solidFill>
                            <a:schemeClr val="tx1"/>
                          </a:solidFill>
                          <a:effectLst/>
                        </a:rPr>
                        <a:t>66</a:t>
                      </a:r>
                      <a:endParaRPr lang="en-IN" sz="1100" b="1" dirty="0">
                        <a:solidFill>
                          <a:schemeClr val="tx1"/>
                        </a:solidFill>
                        <a:effectLst/>
                        <a:latin typeface="Calibri"/>
                        <a:ea typeface="Calibri"/>
                        <a:cs typeface="Arial Unicode MS"/>
                      </a:endParaRPr>
                    </a:p>
                  </a:txBody>
                  <a:tcPr marL="68580" marR="68580" marT="0" marB="0" anchor="b">
                    <a:solidFill>
                      <a:srgbClr val="FF0000"/>
                    </a:solidFill>
                  </a:tcPr>
                </a:tc>
              </a:tr>
            </a:tbl>
          </a:graphicData>
        </a:graphic>
      </p:graphicFrame>
      <p:sp>
        <p:nvSpPr>
          <p:cNvPr id="5" name="Rectangle 1"/>
          <p:cNvSpPr>
            <a:spLocks noChangeArrowheads="1"/>
          </p:cNvSpPr>
          <p:nvPr/>
        </p:nvSpPr>
        <p:spPr bwMode="auto">
          <a:xfrm>
            <a:off x="2357438" y="2128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111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a:latin typeface="Arial" pitchFamily="34" charset="0"/>
                <a:cs typeface="Arial" pitchFamily="34" charset="0"/>
              </a:rPr>
              <a:t>Table 6: NUMBER OF ADJUDICATION </a:t>
            </a:r>
            <a:r>
              <a:rPr lang="en-IN" sz="2000" b="1" dirty="0" smtClean="0">
                <a:latin typeface="Arial" pitchFamily="34" charset="0"/>
                <a:cs typeface="Arial" pitchFamily="34" charset="0"/>
              </a:rPr>
              <a:t>CASES</a:t>
            </a:r>
            <a:r>
              <a:rPr lang="en-IN" sz="2000" dirty="0">
                <a:latin typeface="Arial" pitchFamily="34" charset="0"/>
                <a:cs typeface="Arial" pitchFamily="34" charset="0"/>
              </a:rPr>
              <a:t/>
            </a:r>
            <a:br>
              <a:rPr lang="en-IN" sz="2000" dirty="0">
                <a:latin typeface="Arial" pitchFamily="34" charset="0"/>
                <a:cs typeface="Arial" pitchFamily="34" charset="0"/>
              </a:rPr>
            </a:br>
            <a:endParaRPr lang="en-IN" sz="2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4307684"/>
              </p:ext>
            </p:extLst>
          </p:nvPr>
        </p:nvGraphicFramePr>
        <p:xfrm>
          <a:off x="1331640" y="1268756"/>
          <a:ext cx="6192689" cy="5112566"/>
        </p:xfrm>
        <a:graphic>
          <a:graphicData uri="http://schemas.openxmlformats.org/drawingml/2006/table">
            <a:tbl>
              <a:tblPr firstRow="1" firstCol="1" bandRow="1">
                <a:tableStyleId>{5C22544A-7EE6-4342-B048-85BDC9FD1C3A}</a:tableStyleId>
              </a:tblPr>
              <a:tblGrid>
                <a:gridCol w="751985"/>
                <a:gridCol w="651618"/>
                <a:gridCol w="585222"/>
                <a:gridCol w="585222"/>
                <a:gridCol w="942684"/>
                <a:gridCol w="1337979"/>
                <a:gridCol w="1337979"/>
              </a:tblGrid>
              <a:tr h="283485">
                <a:tc rowSpan="2">
                  <a:txBody>
                    <a:bodyPr/>
                    <a:lstStyle/>
                    <a:p>
                      <a:pPr>
                        <a:lnSpc>
                          <a:spcPct val="115000"/>
                        </a:lnSpc>
                        <a:spcAft>
                          <a:spcPts val="0"/>
                        </a:spcAft>
                      </a:pPr>
                      <a:r>
                        <a:rPr lang="en-IN" sz="1100" b="1" dirty="0">
                          <a:solidFill>
                            <a:schemeClr val="tx1"/>
                          </a:solidFill>
                          <a:effectLst/>
                          <a:latin typeface="Arial" pitchFamily="34" charset="0"/>
                          <a:cs typeface="Arial" pitchFamily="34" charset="0"/>
                        </a:rPr>
                        <a:t>District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gridSpan="6">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NO.OF ADJUDICATION CASES FILED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566970">
                <a:tc vMerge="1">
                  <a:txBody>
                    <a:bodyPr/>
                    <a:lstStyle/>
                    <a:p>
                      <a:endParaRPr lang="en-IN"/>
                    </a:p>
                  </a:txBody>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APRIL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MAY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JUNE</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JULY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AUGUST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SEPTEMBER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r>
              <a:tr h="283485">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TVM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KLM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9 </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PTA</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1 </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ALP</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9 </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KTM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IDK</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cs typeface="Arial" pitchFamily="34" charset="0"/>
                        </a:rPr>
                        <a:t>0</a:t>
                      </a:r>
                      <a:r>
                        <a:rPr lang="en-IN" sz="1100" b="1" dirty="0">
                          <a:solidFill>
                            <a:schemeClr val="tx1"/>
                          </a:solidFill>
                          <a:effectLst/>
                          <a:latin typeface="Arial" pitchFamily="34" charset="0"/>
                          <a:cs typeface="Arial" pitchFamily="34" charset="0"/>
                        </a:rPr>
                        <a:t> </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EKM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TSR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PKD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MLPM</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KKD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WYND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KNR</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cs typeface="Arial" pitchFamily="34" charset="0"/>
                        </a:rPr>
                        <a:t>6</a:t>
                      </a:r>
                      <a:r>
                        <a:rPr lang="en-IN" sz="1100" b="1" dirty="0">
                          <a:solidFill>
                            <a:schemeClr val="tx1"/>
                          </a:solidFill>
                          <a:effectLst/>
                          <a:latin typeface="Arial" pitchFamily="34" charset="0"/>
                          <a:cs typeface="Arial" pitchFamily="34" charset="0"/>
                        </a:rPr>
                        <a:t> </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93321">
                <a:tc>
                  <a:txBody>
                    <a:bodyPr/>
                    <a:lstStyle/>
                    <a:p>
                      <a:pPr algn="ctr">
                        <a:lnSpc>
                          <a:spcPct val="115000"/>
                        </a:lnSpc>
                        <a:spcAft>
                          <a:spcPts val="0"/>
                        </a:spcAft>
                      </a:pPr>
                      <a:r>
                        <a:rPr lang="en-IN" sz="1000" b="1">
                          <a:solidFill>
                            <a:schemeClr val="tx1"/>
                          </a:solidFill>
                          <a:effectLst/>
                          <a:latin typeface="Arial" pitchFamily="34" charset="0"/>
                          <a:cs typeface="Arial" pitchFamily="34" charset="0"/>
                        </a:rPr>
                        <a:t>KSGD</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smtClean="0">
                          <a:solidFill>
                            <a:schemeClr val="tx1"/>
                          </a:solidFill>
                          <a:effectLst/>
                          <a:latin typeface="Arial" pitchFamily="34" charset="0"/>
                          <a:cs typeface="Arial" pitchFamily="34" charset="0"/>
                        </a:rPr>
                        <a:t>0</a:t>
                      </a:r>
                      <a:r>
                        <a:rPr lang="en-IN" sz="1100" b="1" dirty="0">
                          <a:solidFill>
                            <a:schemeClr val="tx1"/>
                          </a:solidFill>
                          <a:effectLst/>
                          <a:latin typeface="Arial" pitchFamily="34" charset="0"/>
                          <a:cs typeface="Arial" pitchFamily="34" charset="0"/>
                        </a:rPr>
                        <a:t> </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83485">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TOTAL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 </a:t>
                      </a:r>
                      <a:r>
                        <a:rPr lang="en-IN" sz="1100" b="1" dirty="0" smtClean="0">
                          <a:solidFill>
                            <a:schemeClr val="tx1"/>
                          </a:solidFill>
                          <a:effectLst/>
                          <a:latin typeface="Arial" pitchFamily="34" charset="0"/>
                          <a:cs typeface="Arial" pitchFamily="34" charset="0"/>
                        </a:rPr>
                        <a:t>60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r>
            </a:tbl>
          </a:graphicData>
        </a:graphic>
      </p:graphicFrame>
    </p:spTree>
    <p:extLst>
      <p:ext uri="{BB962C8B-B14F-4D97-AF65-F5344CB8AC3E}">
        <p14:creationId xmlns:p14="http://schemas.microsoft.com/office/powerpoint/2010/main" val="1471445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000" b="1" dirty="0">
                <a:latin typeface="Arial" pitchFamily="34" charset="0"/>
                <a:cs typeface="Arial" pitchFamily="34" charset="0"/>
              </a:rPr>
              <a:t>Table 7: NUMBER OF NEW </a:t>
            </a:r>
            <a:r>
              <a:rPr lang="en-IN" sz="2000" b="1" dirty="0" smtClean="0">
                <a:latin typeface="Arial" pitchFamily="34" charset="0"/>
                <a:cs typeface="Arial" pitchFamily="34" charset="0"/>
              </a:rPr>
              <a:t>LICENSES</a:t>
            </a:r>
            <a:r>
              <a:rPr lang="en-IN" sz="2000" dirty="0">
                <a:latin typeface="Arial" pitchFamily="34" charset="0"/>
                <a:cs typeface="Arial" pitchFamily="34" charset="0"/>
              </a:rPr>
              <a:t/>
            </a:r>
            <a:br>
              <a:rPr lang="en-IN" sz="2000" dirty="0">
                <a:latin typeface="Arial" pitchFamily="34" charset="0"/>
                <a:cs typeface="Arial" pitchFamily="34" charset="0"/>
              </a:rPr>
            </a:br>
            <a:endParaRPr lang="en-IN" sz="20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7818716"/>
              </p:ext>
            </p:extLst>
          </p:nvPr>
        </p:nvGraphicFramePr>
        <p:xfrm>
          <a:off x="1187623" y="1556788"/>
          <a:ext cx="6552728" cy="4320485"/>
        </p:xfrm>
        <a:graphic>
          <a:graphicData uri="http://schemas.openxmlformats.org/drawingml/2006/table">
            <a:tbl>
              <a:tblPr firstRow="1" firstCol="1" bandRow="1">
                <a:tableStyleId>{5C22544A-7EE6-4342-B048-85BDC9FD1C3A}</a:tableStyleId>
              </a:tblPr>
              <a:tblGrid>
                <a:gridCol w="791954"/>
                <a:gridCol w="687065"/>
                <a:gridCol w="617139"/>
                <a:gridCol w="617139"/>
                <a:gridCol w="993601"/>
                <a:gridCol w="1422915"/>
                <a:gridCol w="1422915"/>
              </a:tblGrid>
              <a:tr h="240027">
                <a:tc rowSpan="2">
                  <a:txBody>
                    <a:bodyPr/>
                    <a:lstStyle/>
                    <a:p>
                      <a:pPr>
                        <a:lnSpc>
                          <a:spcPct val="115000"/>
                        </a:lnSpc>
                        <a:spcAft>
                          <a:spcPts val="0"/>
                        </a:spcAft>
                      </a:pPr>
                      <a:r>
                        <a:rPr lang="en-IN" sz="1100" b="1" dirty="0">
                          <a:solidFill>
                            <a:schemeClr val="tx1"/>
                          </a:solidFill>
                          <a:effectLst/>
                          <a:latin typeface="Arial" pitchFamily="34" charset="0"/>
                          <a:cs typeface="Arial" pitchFamily="34" charset="0"/>
                        </a:rPr>
                        <a:t>District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gridSpan="6">
                  <a:txBody>
                    <a:bodyPr/>
                    <a:lstStyle/>
                    <a:p>
                      <a:pPr algn="ctr">
                        <a:lnSpc>
                          <a:spcPct val="115000"/>
                        </a:lnSpc>
                        <a:spcAft>
                          <a:spcPts val="0"/>
                        </a:spcAft>
                      </a:pPr>
                      <a:r>
                        <a:rPr lang="en-IN" sz="1100" b="1">
                          <a:solidFill>
                            <a:schemeClr val="tx1"/>
                          </a:solidFill>
                          <a:effectLst/>
                          <a:latin typeface="Arial" pitchFamily="34" charset="0"/>
                          <a:cs typeface="Arial" pitchFamily="34" charset="0"/>
                        </a:rPr>
                        <a:t>NO.OF NEW LICENSES ISSUED</a:t>
                      </a:r>
                      <a:endParaRPr lang="en-IN" sz="1100" b="1">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80053">
                <a:tc vMerge="1">
                  <a:txBody>
                    <a:bodyPr/>
                    <a:lstStyle/>
                    <a:p>
                      <a:endParaRPr lang="en-IN"/>
                    </a:p>
                  </a:txBody>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APRIL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MAY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JUNE</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JULY</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AUGUST</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nSpc>
                          <a:spcPct val="115000"/>
                        </a:lnSpc>
                        <a:spcAft>
                          <a:spcPts val="0"/>
                        </a:spcAft>
                      </a:pPr>
                      <a:r>
                        <a:rPr lang="en-IN" sz="1100" b="1" dirty="0">
                          <a:solidFill>
                            <a:schemeClr val="tx1"/>
                          </a:solidFill>
                          <a:effectLst/>
                          <a:latin typeface="Arial" pitchFamily="34" charset="0"/>
                          <a:cs typeface="Arial" pitchFamily="34" charset="0"/>
                        </a:rPr>
                        <a:t>SEPTEMBER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TVM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72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KLM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PTA</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ALP</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24</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KTM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IDK</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15</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EKM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120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TSR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PKD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MLPM</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KKD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34</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57</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51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90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43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WYND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11</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8</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6</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KNR</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23</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20</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22</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a:solidFill>
                            <a:schemeClr val="tx1"/>
                          </a:solidFill>
                          <a:effectLst/>
                          <a:latin typeface="Arial" pitchFamily="34" charset="0"/>
                          <a:cs typeface="Arial" pitchFamily="34" charset="0"/>
                        </a:rPr>
                        <a:t>29</a:t>
                      </a:r>
                      <a:endParaRPr lang="en-IN" sz="1100" b="1">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000" b="1" dirty="0">
                          <a:solidFill>
                            <a:schemeClr val="tx1"/>
                          </a:solidFill>
                          <a:effectLst/>
                          <a:latin typeface="Arial" pitchFamily="34" charset="0"/>
                          <a:cs typeface="Arial" pitchFamily="34" charset="0"/>
                        </a:rPr>
                        <a:t>KSGD</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8</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21</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17</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29</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23</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chemeClr val="accent3">
                        <a:lumMod val="40000"/>
                        <a:lumOff val="60000"/>
                      </a:schemeClr>
                    </a:solidFill>
                  </a:tcPr>
                </a:tc>
              </a:tr>
              <a:tr h="240027">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TOTAL</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340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595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486</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455</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672</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c>
                  <a:txBody>
                    <a:bodyPr/>
                    <a:lstStyle/>
                    <a:p>
                      <a:pPr algn="ctr">
                        <a:lnSpc>
                          <a:spcPct val="115000"/>
                        </a:lnSpc>
                        <a:spcAft>
                          <a:spcPts val="0"/>
                        </a:spcAft>
                      </a:pPr>
                      <a:r>
                        <a:rPr lang="en-IN" sz="1100" b="1" dirty="0">
                          <a:solidFill>
                            <a:schemeClr val="tx1"/>
                          </a:solidFill>
                          <a:effectLst/>
                          <a:latin typeface="Arial" pitchFamily="34" charset="0"/>
                          <a:cs typeface="Arial" pitchFamily="34" charset="0"/>
                        </a:rPr>
                        <a:t>380</a:t>
                      </a:r>
                      <a:endParaRPr lang="en-IN" sz="1100" b="1" dirty="0">
                        <a:solidFill>
                          <a:schemeClr val="tx1"/>
                        </a:solidFill>
                        <a:effectLst/>
                        <a:latin typeface="Arial" pitchFamily="34" charset="0"/>
                        <a:ea typeface="Calibri"/>
                        <a:cs typeface="Arial" pitchFamily="34" charset="0"/>
                      </a:endParaRPr>
                    </a:p>
                  </a:txBody>
                  <a:tcPr marL="68580" marR="68580" marT="0" marB="0" anchor="b">
                    <a:solidFill>
                      <a:srgbClr val="FF0000"/>
                    </a:solidFill>
                  </a:tcPr>
                </a:tc>
              </a:tr>
            </a:tbl>
          </a:graphicData>
        </a:graphic>
      </p:graphicFrame>
    </p:spTree>
    <p:extLst>
      <p:ext uri="{BB962C8B-B14F-4D97-AF65-F5344CB8AC3E}">
        <p14:creationId xmlns:p14="http://schemas.microsoft.com/office/powerpoint/2010/main" val="3414568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3932</Words>
  <Application>Microsoft Office PowerPoint</Application>
  <PresentationFormat>On-screen Show (4:3)</PresentationFormat>
  <Paragraphs>2393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DEPARTMENT OF FOOD SAFETY, KERALA </vt:lpstr>
      <vt:lpstr>"Enforcement, Analysis and Awareness: How We Protect Your Food" </vt:lpstr>
      <vt:lpstr>Enforcement Activities</vt:lpstr>
      <vt:lpstr>Table 2: INSPECTIONS CONDUCTED</vt:lpstr>
      <vt:lpstr>PowerPoint Presentation</vt:lpstr>
      <vt:lpstr>Table 4: NUMBER OF NON-CONFORMING SAMPLES LIFTED</vt:lpstr>
      <vt:lpstr>Table 5: NUMBER OF PROSECUTION CASES FILED </vt:lpstr>
      <vt:lpstr>Table 6: NUMBER OF ADJUDICATION CASES </vt:lpstr>
      <vt:lpstr>Table 7: NUMBER OF NEW LICENSES </vt:lpstr>
      <vt:lpstr>Table 7: NUMBER OF NEW REGISTRATIONS ISSUED </vt:lpstr>
      <vt:lpstr>Percentage of different food categories sampled over last 6 months </vt:lpstr>
      <vt:lpstr>Special Drives: Strengthening Food Safety Standards </vt:lpstr>
      <vt:lpstr>1.SHAWARMA SPECIAL SQUAD </vt:lpstr>
      <vt:lpstr>2.OPERATION MONSOON </vt:lpstr>
      <vt:lpstr>PowerPoint Presentation</vt:lpstr>
      <vt:lpstr>3. FISH INSPECTIONS DURING TRAWLING BAN </vt:lpstr>
      <vt:lpstr>4. OPERATION LIFE </vt:lpstr>
      <vt:lpstr>5. SPECIAL DRIVE TO ANALYSE THE DETAILS OF MEDICAL FITNESS CERTIFICATE FOR FOOD HANDLERS IN RESTAURANTS  </vt:lpstr>
      <vt:lpstr>6.ONAM SPECIAL DRIVE</vt:lpstr>
      <vt:lpstr>7.CHECKPOST INSPECTIONS</vt:lpstr>
      <vt:lpstr>ANALYSIS OF FOOD SAMPLE</vt:lpstr>
      <vt:lpstr>PowerPoint Presentation</vt:lpstr>
      <vt:lpstr>PowerPoint Presentation</vt:lpstr>
      <vt:lpstr>PowerPoint Presentation</vt:lpstr>
      <vt:lpstr>PowerPoint Presentation</vt:lpstr>
      <vt:lpstr>PowerPoint Presentation</vt:lpstr>
      <vt:lpstr>PowerPoint Presentation</vt:lpstr>
      <vt:lpstr>FSW-AWARENESS&amp;TRAINING</vt:lpstr>
      <vt:lpstr>IEC ACTIVITIES</vt:lpstr>
      <vt:lpstr>Niramalla Ruchi (നിറമല്ല രുചി)- ‘Say no to synthetic food colour’ campaign </vt:lpstr>
      <vt:lpstr>Niramalla ruchi (നിറമല്ല രുചി)- ‘Say no to synthetic food colour’ campaign </vt:lpstr>
      <vt:lpstr>Nellika (നെല്ലിക്ക) Campaign- Malappuram’s path to curb life style diseases </vt:lpstr>
      <vt:lpstr>PowerPoint Presentation</vt:lpstr>
      <vt:lpstr>SETTING OF MICROBIOLOGY LAB </vt:lpstr>
      <vt:lpstr>World Food Safety Day celebration-June 7,2024</vt:lpstr>
      <vt:lpstr>Kerala Secures First Rank in the 2024 State Food Safety Index for the Second Consecutive Year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c:creator>
  <cp:lastModifiedBy>Office</cp:lastModifiedBy>
  <cp:revision>37</cp:revision>
  <dcterms:created xsi:type="dcterms:W3CDTF">2024-10-05T06:47:33Z</dcterms:created>
  <dcterms:modified xsi:type="dcterms:W3CDTF">2024-10-08T06:52:15Z</dcterms:modified>
</cp:coreProperties>
</file>